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3" r:id="rId10"/>
    <p:sldId id="264" r:id="rId11"/>
    <p:sldId id="265"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erebri" panose="020B0604020202020204" charset="0"/>
      <p:regular r:id="rId17"/>
    </p:embeddedFont>
    <p:embeddedFont>
      <p:font typeface="Cerebri Bold Italics" panose="020B0604020202020204" charset="0"/>
      <p:regular r:id="rId18"/>
    </p:embeddedFont>
    <p:embeddedFont>
      <p:font typeface="Cerebri Heavy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40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7851371" y="0"/>
            <a:ext cx="10176340" cy="10287000"/>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id="4" name="Group 4"/>
          <p:cNvGrpSpPr/>
          <p:nvPr/>
        </p:nvGrpSpPr>
        <p:grpSpPr>
          <a:xfrm>
            <a:off x="8591833" y="0"/>
            <a:ext cx="10176340" cy="10287000"/>
            <a:chOff x="0" y="0"/>
            <a:chExt cx="5956300" cy="6021070"/>
          </a:xfrm>
        </p:grpSpPr>
        <p:sp>
          <p:nvSpPr>
            <p:cNvPr id="5" name="Freeform 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id="6" name="Group 6"/>
          <p:cNvGrpSpPr/>
          <p:nvPr/>
        </p:nvGrpSpPr>
        <p:grpSpPr>
          <a:xfrm>
            <a:off x="9460720" y="0"/>
            <a:ext cx="10176340" cy="10287000"/>
            <a:chOff x="0" y="0"/>
            <a:chExt cx="5956300" cy="6021070"/>
          </a:xfrm>
        </p:grpSpPr>
        <p:sp>
          <p:nvSpPr>
            <p:cNvPr id="7" name="Freeform 7"/>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l="-14186" r="-37350"/>
              </a:stretch>
            </a:blipFill>
          </p:spPr>
        </p:sp>
      </p:grpSp>
      <p:sp>
        <p:nvSpPr>
          <p:cNvPr id="8" name="AutoShape 8"/>
          <p:cNvSpPr/>
          <p:nvPr/>
        </p:nvSpPr>
        <p:spPr>
          <a:xfrm>
            <a:off x="0" y="9210675"/>
            <a:ext cx="4300832" cy="0"/>
          </a:xfrm>
          <a:prstGeom prst="line">
            <a:avLst/>
          </a:prstGeom>
          <a:ln w="38100" cap="flat">
            <a:solidFill>
              <a:srgbClr val="F95F19"/>
            </a:solidFill>
            <a:prstDash val="solid"/>
            <a:headEnd type="none" w="sm" len="sm"/>
            <a:tailEnd type="none" w="sm" len="sm"/>
          </a:ln>
        </p:spPr>
      </p:sp>
      <p:sp>
        <p:nvSpPr>
          <p:cNvPr id="9" name="AutoShape 9"/>
          <p:cNvSpPr/>
          <p:nvPr/>
        </p:nvSpPr>
        <p:spPr>
          <a:xfrm>
            <a:off x="4300832" y="1157288"/>
            <a:ext cx="4103010" cy="0"/>
          </a:xfrm>
          <a:prstGeom prst="line">
            <a:avLst/>
          </a:prstGeom>
          <a:ln w="38100" cap="flat">
            <a:solidFill>
              <a:srgbClr val="F95F19"/>
            </a:solidFill>
            <a:prstDash val="solid"/>
            <a:headEnd type="none" w="sm" len="sm"/>
            <a:tailEnd type="none" w="sm" len="sm"/>
          </a:ln>
        </p:spPr>
      </p:sp>
      <p:sp>
        <p:nvSpPr>
          <p:cNvPr id="10" name="TextBox 10"/>
          <p:cNvSpPr txBox="1"/>
          <p:nvPr/>
        </p:nvSpPr>
        <p:spPr>
          <a:xfrm>
            <a:off x="1144544" y="8089826"/>
            <a:ext cx="4389983" cy="314325"/>
          </a:xfrm>
          <a:prstGeom prst="rect">
            <a:avLst/>
          </a:prstGeom>
        </p:spPr>
        <p:txBody>
          <a:bodyPr lIns="0" tIns="0" rIns="0" bIns="0" rtlCol="0" anchor="t">
            <a:spAutoFit/>
          </a:bodyPr>
          <a:lstStyle/>
          <a:p>
            <a:pPr algn="l">
              <a:lnSpc>
                <a:spcPts val="2520"/>
              </a:lnSpc>
            </a:pPr>
            <a:r>
              <a:rPr lang="en-US" sz="2100">
                <a:solidFill>
                  <a:srgbClr val="FFFFFF"/>
                </a:solidFill>
                <a:latin typeface="Cerebri Heavy Italics"/>
              </a:rPr>
              <a:t>POPA CĂTĂLIN, STUDENT, TI-211</a:t>
            </a:r>
          </a:p>
        </p:txBody>
      </p:sp>
      <p:sp>
        <p:nvSpPr>
          <p:cNvPr id="11" name="TextBox 11"/>
          <p:cNvSpPr txBox="1"/>
          <p:nvPr/>
        </p:nvSpPr>
        <p:spPr>
          <a:xfrm>
            <a:off x="1028700" y="1639241"/>
            <a:ext cx="6522476" cy="2438400"/>
          </a:xfrm>
          <a:prstGeom prst="rect">
            <a:avLst/>
          </a:prstGeom>
        </p:spPr>
        <p:txBody>
          <a:bodyPr lIns="0" tIns="0" rIns="0" bIns="0" rtlCol="0" anchor="t">
            <a:spAutoFit/>
          </a:bodyPr>
          <a:lstStyle/>
          <a:p>
            <a:pPr algn="l">
              <a:lnSpc>
                <a:spcPts val="9600"/>
              </a:lnSpc>
            </a:pPr>
            <a:r>
              <a:rPr lang="en-US" sz="8000">
                <a:solidFill>
                  <a:srgbClr val="FFFFFF"/>
                </a:solidFill>
                <a:latin typeface="Cerebri Heavy Italics"/>
              </a:rPr>
              <a:t>CAR</a:t>
            </a:r>
          </a:p>
          <a:p>
            <a:pPr algn="l">
              <a:lnSpc>
                <a:spcPts val="9600"/>
              </a:lnSpc>
            </a:pPr>
            <a:r>
              <a:rPr lang="en-US" sz="8000">
                <a:solidFill>
                  <a:srgbClr val="FFFFFF"/>
                </a:solidFill>
                <a:latin typeface="Cerebri Heavy Italics"/>
              </a:rPr>
              <a:t>RENTAL</a:t>
            </a:r>
          </a:p>
        </p:txBody>
      </p:sp>
      <p:sp>
        <p:nvSpPr>
          <p:cNvPr id="12" name="TextBox 12"/>
          <p:cNvSpPr txBox="1"/>
          <p:nvPr/>
        </p:nvSpPr>
        <p:spPr>
          <a:xfrm>
            <a:off x="1039594" y="4152525"/>
            <a:ext cx="6522476" cy="838200"/>
          </a:xfrm>
          <a:prstGeom prst="rect">
            <a:avLst/>
          </a:prstGeom>
        </p:spPr>
        <p:txBody>
          <a:bodyPr lIns="0" tIns="0" rIns="0" bIns="0" rtlCol="0" anchor="t">
            <a:spAutoFit/>
          </a:bodyPr>
          <a:lstStyle/>
          <a:p>
            <a:pPr algn="l">
              <a:lnSpc>
                <a:spcPts val="3359"/>
              </a:lnSpc>
            </a:pPr>
            <a:r>
              <a:rPr lang="en-US" sz="2799">
                <a:solidFill>
                  <a:srgbClr val="FFFFFF">
                    <a:alpha val="80000"/>
                  </a:srgbClr>
                </a:solidFill>
                <a:latin typeface="Cerebri"/>
              </a:rPr>
              <a:t>Implementarea platformei online pentru închirierea de vehicule </a:t>
            </a:r>
          </a:p>
        </p:txBody>
      </p:sp>
      <p:sp>
        <p:nvSpPr>
          <p:cNvPr id="13" name="TextBox 13"/>
          <p:cNvSpPr txBox="1"/>
          <p:nvPr/>
        </p:nvSpPr>
        <p:spPr>
          <a:xfrm>
            <a:off x="1144544" y="7652354"/>
            <a:ext cx="1618357" cy="314325"/>
          </a:xfrm>
          <a:prstGeom prst="rect">
            <a:avLst/>
          </a:prstGeom>
        </p:spPr>
        <p:txBody>
          <a:bodyPr lIns="0" tIns="0" rIns="0" bIns="0" rtlCol="0" anchor="t">
            <a:spAutoFit/>
          </a:bodyPr>
          <a:lstStyle/>
          <a:p>
            <a:pPr algn="l">
              <a:lnSpc>
                <a:spcPts val="2520"/>
              </a:lnSpc>
            </a:pPr>
            <a:r>
              <a:rPr lang="en-US" sz="2100">
                <a:solidFill>
                  <a:srgbClr val="F95F19"/>
                </a:solidFill>
                <a:latin typeface="Cerebri Bold Italics"/>
              </a:rPr>
              <a:t>A EFECTUAT:</a:t>
            </a:r>
          </a:p>
        </p:txBody>
      </p:sp>
      <p:sp>
        <p:nvSpPr>
          <p:cNvPr id="14" name="TextBox 14"/>
          <p:cNvSpPr txBox="1"/>
          <p:nvPr/>
        </p:nvSpPr>
        <p:spPr>
          <a:xfrm>
            <a:off x="1126387" y="6491758"/>
            <a:ext cx="4076254" cy="314325"/>
          </a:xfrm>
          <a:prstGeom prst="rect">
            <a:avLst/>
          </a:prstGeom>
        </p:spPr>
        <p:txBody>
          <a:bodyPr lIns="0" tIns="0" rIns="0" bIns="0" rtlCol="0" anchor="t">
            <a:spAutoFit/>
          </a:bodyPr>
          <a:lstStyle/>
          <a:p>
            <a:pPr algn="l">
              <a:lnSpc>
                <a:spcPts val="2520"/>
              </a:lnSpc>
            </a:pPr>
            <a:r>
              <a:rPr lang="en-US" sz="2100">
                <a:solidFill>
                  <a:srgbClr val="FFFFFF"/>
                </a:solidFill>
                <a:latin typeface="Cerebri Heavy Italics"/>
              </a:rPr>
              <a:t>CEBOTARI DARIA, ASIST.UNIV.</a:t>
            </a:r>
          </a:p>
        </p:txBody>
      </p:sp>
      <p:sp>
        <p:nvSpPr>
          <p:cNvPr id="15" name="TextBox 15"/>
          <p:cNvSpPr txBox="1"/>
          <p:nvPr/>
        </p:nvSpPr>
        <p:spPr>
          <a:xfrm>
            <a:off x="1126387" y="5723193"/>
            <a:ext cx="3802707" cy="314325"/>
          </a:xfrm>
          <a:prstGeom prst="rect">
            <a:avLst/>
          </a:prstGeom>
        </p:spPr>
        <p:txBody>
          <a:bodyPr lIns="0" tIns="0" rIns="0" bIns="0" rtlCol="0" anchor="t">
            <a:spAutoFit/>
          </a:bodyPr>
          <a:lstStyle/>
          <a:p>
            <a:pPr algn="l">
              <a:lnSpc>
                <a:spcPts val="2520"/>
              </a:lnSpc>
            </a:pPr>
            <a:r>
              <a:rPr lang="en-US" sz="2100" dirty="0">
                <a:solidFill>
                  <a:srgbClr val="F95F19"/>
                </a:solidFill>
                <a:latin typeface="Cerebri Bold Italics"/>
              </a:rPr>
              <a:t>COORDONATOR DE PROIECT: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sp>
        <p:nvSpPr>
          <p:cNvPr id="2" name="AutoShape 2"/>
          <p:cNvSpPr/>
          <p:nvPr/>
        </p:nvSpPr>
        <p:spPr>
          <a:xfrm flipV="1">
            <a:off x="4974497" y="9748914"/>
            <a:ext cx="12714386" cy="19050"/>
          </a:xfrm>
          <a:prstGeom prst="line">
            <a:avLst/>
          </a:prstGeom>
          <a:ln w="38100" cap="flat">
            <a:solidFill>
              <a:srgbClr val="F95F19"/>
            </a:solidFill>
            <a:prstDash val="solid"/>
            <a:headEnd type="none" w="sm" len="sm"/>
            <a:tailEnd type="none" w="sm" len="sm"/>
          </a:ln>
        </p:spPr>
      </p:sp>
      <p:sp>
        <p:nvSpPr>
          <p:cNvPr id="3" name="AutoShape 3"/>
          <p:cNvSpPr/>
          <p:nvPr/>
        </p:nvSpPr>
        <p:spPr>
          <a:xfrm>
            <a:off x="0" y="1028700"/>
            <a:ext cx="3048833" cy="0"/>
          </a:xfrm>
          <a:prstGeom prst="line">
            <a:avLst/>
          </a:prstGeom>
          <a:ln w="38100" cap="flat">
            <a:solidFill>
              <a:srgbClr val="F95F19"/>
            </a:solidFill>
            <a:prstDash val="solid"/>
            <a:headEnd type="none" w="sm" len="sm"/>
            <a:tailEnd type="none" w="sm" len="sm"/>
          </a:ln>
        </p:spPr>
      </p:sp>
      <p:sp>
        <p:nvSpPr>
          <p:cNvPr id="4" name="TextBox 4"/>
          <p:cNvSpPr txBox="1"/>
          <p:nvPr/>
        </p:nvSpPr>
        <p:spPr>
          <a:xfrm>
            <a:off x="-633051" y="312339"/>
            <a:ext cx="4204278" cy="535386"/>
          </a:xfrm>
          <a:prstGeom prst="rect">
            <a:avLst/>
          </a:prstGeom>
        </p:spPr>
        <p:txBody>
          <a:bodyPr lIns="0" tIns="0" rIns="0" bIns="0" rtlCol="0" anchor="t">
            <a:spAutoFit/>
          </a:bodyPr>
          <a:lstStyle/>
          <a:p>
            <a:pPr marL="0" lvl="0" indent="0" algn="ctr">
              <a:lnSpc>
                <a:spcPts val="4232"/>
              </a:lnSpc>
              <a:spcBef>
                <a:spcPct val="0"/>
              </a:spcBef>
            </a:pPr>
            <a:r>
              <a:rPr lang="en-US" sz="3526">
                <a:solidFill>
                  <a:srgbClr val="FFFFFF"/>
                </a:solidFill>
                <a:latin typeface="Cerebri Heavy Italics"/>
              </a:rPr>
              <a:t> ADMIN </a:t>
            </a:r>
          </a:p>
        </p:txBody>
      </p:sp>
      <p:sp>
        <p:nvSpPr>
          <p:cNvPr id="5" name="Freeform 5"/>
          <p:cNvSpPr/>
          <p:nvPr/>
        </p:nvSpPr>
        <p:spPr>
          <a:xfrm>
            <a:off x="2349991" y="1319957"/>
            <a:ext cx="13588018" cy="8156751"/>
          </a:xfrm>
          <a:custGeom>
            <a:avLst/>
            <a:gdLst/>
            <a:ahLst/>
            <a:cxnLst/>
            <a:rect l="l" t="t" r="r" b="b"/>
            <a:pathLst>
              <a:path w="13588018" h="8156751">
                <a:moveTo>
                  <a:pt x="0" y="0"/>
                </a:moveTo>
                <a:lnTo>
                  <a:pt x="13588018" y="0"/>
                </a:lnTo>
                <a:lnTo>
                  <a:pt x="13588018" y="8156751"/>
                </a:lnTo>
                <a:lnTo>
                  <a:pt x="0" y="8156751"/>
                </a:lnTo>
                <a:lnTo>
                  <a:pt x="0" y="0"/>
                </a:lnTo>
                <a:close/>
              </a:path>
            </a:pathLst>
          </a:custGeom>
          <a:blipFill>
            <a:blip r:embed="rId2"/>
            <a:stretch>
              <a:fillRect t="-234" b="-234"/>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10176340" cy="10287000"/>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id="4" name="Group 4"/>
          <p:cNvGrpSpPr/>
          <p:nvPr/>
        </p:nvGrpSpPr>
        <p:grpSpPr>
          <a:xfrm>
            <a:off x="376623" y="0"/>
            <a:ext cx="10176340" cy="10287000"/>
            <a:chOff x="0" y="0"/>
            <a:chExt cx="5956300" cy="6021070"/>
          </a:xfrm>
        </p:grpSpPr>
        <p:sp>
          <p:nvSpPr>
            <p:cNvPr id="5" name="Freeform 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id="6" name="Group 6"/>
          <p:cNvGrpSpPr/>
          <p:nvPr/>
        </p:nvGrpSpPr>
        <p:grpSpPr>
          <a:xfrm>
            <a:off x="-380800" y="0"/>
            <a:ext cx="10176340" cy="10287000"/>
            <a:chOff x="0" y="0"/>
            <a:chExt cx="5956300" cy="6021070"/>
          </a:xfrm>
        </p:grpSpPr>
        <p:sp>
          <p:nvSpPr>
            <p:cNvPr id="7" name="Freeform 7"/>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l="-51631"/>
              </a:stretch>
            </a:blipFill>
          </p:spPr>
        </p:sp>
      </p:grpSp>
      <p:sp>
        <p:nvSpPr>
          <p:cNvPr id="8" name="TextBox 8"/>
          <p:cNvSpPr txBox="1"/>
          <p:nvPr/>
        </p:nvSpPr>
        <p:spPr>
          <a:xfrm>
            <a:off x="11693064" y="1796827"/>
            <a:ext cx="5202232" cy="2914650"/>
          </a:xfrm>
          <a:prstGeom prst="rect">
            <a:avLst/>
          </a:prstGeom>
        </p:spPr>
        <p:txBody>
          <a:bodyPr lIns="0" tIns="0" rIns="0" bIns="0" rtlCol="0" anchor="t">
            <a:spAutoFit/>
          </a:bodyPr>
          <a:lstStyle/>
          <a:p>
            <a:pPr marL="0" lvl="0" indent="0" algn="l">
              <a:lnSpc>
                <a:spcPts val="7679"/>
              </a:lnSpc>
              <a:spcBef>
                <a:spcPct val="0"/>
              </a:spcBef>
            </a:pPr>
            <a:r>
              <a:rPr lang="en-US" sz="6399">
                <a:solidFill>
                  <a:srgbClr val="FFFFFF"/>
                </a:solidFill>
                <a:latin typeface="Cerebri Heavy Italics"/>
              </a:rPr>
              <a:t>MULȚUMESC PENTRU ATENȚIE</a:t>
            </a:r>
          </a:p>
        </p:txBody>
      </p:sp>
      <p:sp>
        <p:nvSpPr>
          <p:cNvPr id="9" name="AutoShape 9"/>
          <p:cNvSpPr/>
          <p:nvPr/>
        </p:nvSpPr>
        <p:spPr>
          <a:xfrm>
            <a:off x="15194086" y="1028700"/>
            <a:ext cx="3093914" cy="0"/>
          </a:xfrm>
          <a:prstGeom prst="line">
            <a:avLst/>
          </a:prstGeom>
          <a:ln w="38100" cap="flat">
            <a:solidFill>
              <a:srgbClr val="F95F19"/>
            </a:solidFill>
            <a:prstDash val="solid"/>
            <a:headEnd type="none" w="sm" len="sm"/>
            <a:tailEnd type="none" w="sm" len="sm"/>
          </a:ln>
        </p:spPr>
      </p:sp>
      <p:sp>
        <p:nvSpPr>
          <p:cNvPr id="10" name="AutoShape 10"/>
          <p:cNvSpPr/>
          <p:nvPr/>
        </p:nvSpPr>
        <p:spPr>
          <a:xfrm>
            <a:off x="11564270" y="5162550"/>
            <a:ext cx="3093914" cy="0"/>
          </a:xfrm>
          <a:prstGeom prst="line">
            <a:avLst/>
          </a:prstGeom>
          <a:ln w="38100" cap="flat">
            <a:solidFill>
              <a:srgbClr val="F95F19"/>
            </a:solidFill>
            <a:prstDash val="solid"/>
            <a:headEnd type="none" w="sm" len="sm"/>
            <a:tailEnd type="none" w="sm" len="sm"/>
          </a:ln>
        </p:spPr>
      </p:sp>
      <p:grpSp>
        <p:nvGrpSpPr>
          <p:cNvPr id="11" name="Group 11"/>
          <p:cNvGrpSpPr/>
          <p:nvPr/>
        </p:nvGrpSpPr>
        <p:grpSpPr>
          <a:xfrm>
            <a:off x="11459789" y="5504809"/>
            <a:ext cx="5799511" cy="714511"/>
            <a:chOff x="0" y="0"/>
            <a:chExt cx="7732681" cy="952681"/>
          </a:xfrm>
        </p:grpSpPr>
        <p:sp>
          <p:nvSpPr>
            <p:cNvPr id="12" name="TextBox 12"/>
            <p:cNvSpPr txBox="1"/>
            <p:nvPr/>
          </p:nvSpPr>
          <p:spPr>
            <a:xfrm>
              <a:off x="0" y="9525"/>
              <a:ext cx="7732681" cy="346075"/>
            </a:xfrm>
            <a:prstGeom prst="rect">
              <a:avLst/>
            </a:prstGeom>
          </p:spPr>
          <p:txBody>
            <a:bodyPr lIns="0" tIns="0" rIns="0" bIns="0" rtlCol="0" anchor="t">
              <a:spAutoFit/>
            </a:bodyPr>
            <a:lstStyle/>
            <a:p>
              <a:pPr marL="0" lvl="0" indent="0" algn="l">
                <a:lnSpc>
                  <a:spcPts val="2160"/>
                </a:lnSpc>
                <a:spcBef>
                  <a:spcPct val="0"/>
                </a:spcBef>
              </a:pPr>
              <a:r>
                <a:rPr lang="en-US" sz="1800">
                  <a:solidFill>
                    <a:srgbClr val="FFFFFF"/>
                  </a:solidFill>
                  <a:latin typeface="Cerebri Bold Italics"/>
                </a:rPr>
                <a:t>GITHUB</a:t>
              </a:r>
            </a:p>
          </p:txBody>
        </p:sp>
        <p:sp>
          <p:nvSpPr>
            <p:cNvPr id="13" name="TextBox 13"/>
            <p:cNvSpPr txBox="1"/>
            <p:nvPr/>
          </p:nvSpPr>
          <p:spPr>
            <a:xfrm>
              <a:off x="0" y="490643"/>
              <a:ext cx="7732681" cy="462038"/>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alpha val="80000"/>
                    </a:srgbClr>
                  </a:solidFill>
                  <a:latin typeface="Cerebri"/>
                </a:rPr>
                <a:t>https://github.com/Catal1nPopa/CarRental</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29042" cy="10287000"/>
            <a:chOff x="0" y="0"/>
            <a:chExt cx="1666908" cy="2709333"/>
          </a:xfrm>
        </p:grpSpPr>
        <p:sp>
          <p:nvSpPr>
            <p:cNvPr id="3" name="Freeform 3"/>
            <p:cNvSpPr/>
            <p:nvPr/>
          </p:nvSpPr>
          <p:spPr>
            <a:xfrm>
              <a:off x="0" y="0"/>
              <a:ext cx="1666908" cy="2709333"/>
            </a:xfrm>
            <a:custGeom>
              <a:avLst/>
              <a:gdLst/>
              <a:ahLst/>
              <a:cxnLst/>
              <a:rect l="l" t="t" r="r" b="b"/>
              <a:pathLst>
                <a:path w="1666908" h="2709333">
                  <a:moveTo>
                    <a:pt x="1463708" y="0"/>
                  </a:moveTo>
                  <a:lnTo>
                    <a:pt x="0" y="0"/>
                  </a:lnTo>
                  <a:lnTo>
                    <a:pt x="203200" y="2709333"/>
                  </a:lnTo>
                  <a:lnTo>
                    <a:pt x="1666908" y="2709333"/>
                  </a:lnTo>
                  <a:lnTo>
                    <a:pt x="1463708" y="0"/>
                  </a:lnTo>
                  <a:close/>
                </a:path>
              </a:pathLst>
            </a:custGeom>
            <a:solidFill>
              <a:srgbClr val="F95F19"/>
            </a:solidFill>
          </p:spPr>
        </p:sp>
        <p:sp>
          <p:nvSpPr>
            <p:cNvPr id="4" name="TextBox 4"/>
            <p:cNvSpPr txBox="1"/>
            <p:nvPr/>
          </p:nvSpPr>
          <p:spPr>
            <a:xfrm>
              <a:off x="101600" y="9525"/>
              <a:ext cx="1463708" cy="2699808"/>
            </a:xfrm>
            <a:prstGeom prst="rect">
              <a:avLst/>
            </a:prstGeom>
          </p:spPr>
          <p:txBody>
            <a:bodyPr lIns="50800" tIns="50800" rIns="50800" bIns="50800" rtlCol="0" anchor="ctr"/>
            <a:lstStyle/>
            <a:p>
              <a:pPr algn="ctr">
                <a:lnSpc>
                  <a:spcPts val="2879"/>
                </a:lnSpc>
              </a:pPr>
              <a:endParaRPr/>
            </a:p>
          </p:txBody>
        </p:sp>
      </p:grpSp>
      <p:sp>
        <p:nvSpPr>
          <p:cNvPr id="5" name="Freeform 5"/>
          <p:cNvSpPr/>
          <p:nvPr/>
        </p:nvSpPr>
        <p:spPr>
          <a:xfrm>
            <a:off x="7195400" y="2145694"/>
            <a:ext cx="627513" cy="476910"/>
          </a:xfrm>
          <a:custGeom>
            <a:avLst/>
            <a:gdLst/>
            <a:ahLst/>
            <a:cxnLst/>
            <a:rect l="l" t="t" r="r" b="b"/>
            <a:pathLst>
              <a:path w="627513" h="476910">
                <a:moveTo>
                  <a:pt x="0" y="0"/>
                </a:moveTo>
                <a:lnTo>
                  <a:pt x="627513" y="0"/>
                </a:lnTo>
                <a:lnTo>
                  <a:pt x="627513" y="476910"/>
                </a:lnTo>
                <a:lnTo>
                  <a:pt x="0" y="476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7705356" y="9210675"/>
            <a:ext cx="4487453" cy="0"/>
          </a:xfrm>
          <a:prstGeom prst="line">
            <a:avLst/>
          </a:prstGeom>
          <a:ln w="38100" cap="flat">
            <a:solidFill>
              <a:srgbClr val="F95F19"/>
            </a:solidFill>
            <a:prstDash val="solid"/>
            <a:headEnd type="none" w="sm" len="sm"/>
            <a:tailEnd type="none" w="sm" len="sm"/>
          </a:ln>
        </p:spPr>
      </p:sp>
      <p:sp>
        <p:nvSpPr>
          <p:cNvPr id="7" name="AutoShape 7"/>
          <p:cNvSpPr/>
          <p:nvPr/>
        </p:nvSpPr>
        <p:spPr>
          <a:xfrm>
            <a:off x="13800547" y="1038225"/>
            <a:ext cx="4487453" cy="0"/>
          </a:xfrm>
          <a:prstGeom prst="line">
            <a:avLst/>
          </a:prstGeom>
          <a:ln w="38100" cap="flat">
            <a:solidFill>
              <a:srgbClr val="F95F19"/>
            </a:solidFill>
            <a:prstDash val="solid"/>
            <a:headEnd type="none" w="sm" len="sm"/>
            <a:tailEnd type="none" w="sm" len="sm"/>
          </a:ln>
        </p:spPr>
      </p:sp>
      <p:sp>
        <p:nvSpPr>
          <p:cNvPr id="9" name="TextBox 9"/>
          <p:cNvSpPr txBox="1"/>
          <p:nvPr/>
        </p:nvSpPr>
        <p:spPr>
          <a:xfrm>
            <a:off x="7357742" y="1174144"/>
            <a:ext cx="8548135" cy="971550"/>
          </a:xfrm>
          <a:prstGeom prst="rect">
            <a:avLst/>
          </a:prstGeom>
        </p:spPr>
        <p:txBody>
          <a:bodyPr lIns="0" tIns="0" rIns="0" bIns="0" rtlCol="0" anchor="t">
            <a:spAutoFit/>
          </a:bodyPr>
          <a:lstStyle/>
          <a:p>
            <a:pPr algn="l">
              <a:lnSpc>
                <a:spcPts val="7679"/>
              </a:lnSpc>
            </a:pPr>
            <a:r>
              <a:rPr lang="en-US" sz="6399">
                <a:solidFill>
                  <a:srgbClr val="FFFFFF"/>
                </a:solidFill>
                <a:latin typeface="Cerebri Heavy Italics"/>
              </a:rPr>
              <a:t>DESCRIERE SISTEM</a:t>
            </a:r>
          </a:p>
        </p:txBody>
      </p:sp>
      <p:sp>
        <p:nvSpPr>
          <p:cNvPr id="10" name="TextBox 10"/>
          <p:cNvSpPr txBox="1"/>
          <p:nvPr/>
        </p:nvSpPr>
        <p:spPr>
          <a:xfrm>
            <a:off x="7822913" y="2888359"/>
            <a:ext cx="8996588" cy="5195144"/>
          </a:xfrm>
          <a:prstGeom prst="rect">
            <a:avLst/>
          </a:prstGeom>
        </p:spPr>
        <p:txBody>
          <a:bodyPr lIns="0" tIns="0" rIns="0" bIns="0" rtlCol="0" anchor="t">
            <a:spAutoFit/>
          </a:bodyPr>
          <a:lstStyle/>
          <a:p>
            <a:pPr algn="just">
              <a:lnSpc>
                <a:spcPts val="4125"/>
              </a:lnSpc>
            </a:pPr>
            <a:r>
              <a:rPr lang="en-US" sz="2946">
                <a:solidFill>
                  <a:srgbClr val="FFFFFF"/>
                </a:solidFill>
                <a:latin typeface="Cerebri"/>
              </a:rPr>
              <a:t>    Dezvoltarea platformei de închiriere a vehiculelor, a fost realizată, pentru a propune clienților o modalitate simplă și eficientă de arendă a unui transport.</a:t>
            </a:r>
          </a:p>
          <a:p>
            <a:pPr algn="just">
              <a:lnSpc>
                <a:spcPts val="4125"/>
              </a:lnSpc>
            </a:pPr>
            <a:r>
              <a:rPr lang="en-US" sz="2946">
                <a:solidFill>
                  <a:srgbClr val="FFFFFF"/>
                </a:solidFill>
                <a:latin typeface="Cerebri"/>
              </a:rPr>
              <a:t>    Este necesar doar ca clientul să se înregistreze pe platformă, după care își alege transportul dorit, din lista propusă. Apoi, introduce pe câte zile se va realiza arenda, iar ca răspuns va primi o confirmare, ce informează despre necesitatea de apropiere la oficiu pentru achitare și preluare transport.</a:t>
            </a:r>
          </a:p>
        </p:txBody>
      </p:sp>
      <p:pic>
        <p:nvPicPr>
          <p:cNvPr id="12" name="Picture 11">
            <a:extLst>
              <a:ext uri="{FF2B5EF4-FFF2-40B4-BE49-F238E27FC236}">
                <a16:creationId xmlns:a16="http://schemas.microsoft.com/office/drawing/2014/main" id="{78383D25-6A61-43AE-8B24-0F31489E90B9}"/>
              </a:ext>
            </a:extLst>
          </p:cNvPr>
          <p:cNvPicPr>
            <a:picLocks noChangeAspect="1"/>
          </p:cNvPicPr>
          <p:nvPr/>
        </p:nvPicPr>
        <p:blipFill>
          <a:blip r:embed="rId4"/>
          <a:stretch>
            <a:fillRect/>
          </a:stretch>
        </p:blipFill>
        <p:spPr>
          <a:xfrm>
            <a:off x="2057400" y="800100"/>
            <a:ext cx="4444229" cy="8284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5719" y="331263"/>
            <a:ext cx="14597312" cy="633159"/>
            <a:chOff x="0" y="0"/>
            <a:chExt cx="9710951" cy="421213"/>
          </a:xfrm>
        </p:grpSpPr>
        <p:sp>
          <p:nvSpPr>
            <p:cNvPr id="3" name="Freeform 3"/>
            <p:cNvSpPr/>
            <p:nvPr/>
          </p:nvSpPr>
          <p:spPr>
            <a:xfrm>
              <a:off x="0" y="0"/>
              <a:ext cx="9710951" cy="421213"/>
            </a:xfrm>
            <a:custGeom>
              <a:avLst/>
              <a:gdLst/>
              <a:ahLst/>
              <a:cxnLst/>
              <a:rect l="l" t="t" r="r" b="b"/>
              <a:pathLst>
                <a:path w="9710951" h="421213">
                  <a:moveTo>
                    <a:pt x="203200" y="0"/>
                  </a:moveTo>
                  <a:lnTo>
                    <a:pt x="9710951" y="0"/>
                  </a:lnTo>
                  <a:lnTo>
                    <a:pt x="9507751" y="421213"/>
                  </a:lnTo>
                  <a:lnTo>
                    <a:pt x="0" y="421213"/>
                  </a:lnTo>
                  <a:lnTo>
                    <a:pt x="203200" y="0"/>
                  </a:lnTo>
                  <a:close/>
                </a:path>
              </a:pathLst>
            </a:custGeom>
            <a:solidFill>
              <a:srgbClr val="EA002B"/>
            </a:solidFill>
          </p:spPr>
        </p:sp>
        <p:sp>
          <p:nvSpPr>
            <p:cNvPr id="4" name="TextBox 4"/>
            <p:cNvSpPr txBox="1"/>
            <p:nvPr/>
          </p:nvSpPr>
          <p:spPr>
            <a:xfrm>
              <a:off x="101600" y="-47625"/>
              <a:ext cx="9507751" cy="46883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3971593" y="310673"/>
            <a:ext cx="744195" cy="653749"/>
            <a:chOff x="0" y="0"/>
            <a:chExt cx="484200" cy="425353"/>
          </a:xfrm>
        </p:grpSpPr>
        <p:sp>
          <p:nvSpPr>
            <p:cNvPr id="6" name="Freeform 6"/>
            <p:cNvSpPr/>
            <p:nvPr/>
          </p:nvSpPr>
          <p:spPr>
            <a:xfrm>
              <a:off x="0" y="0"/>
              <a:ext cx="484200" cy="425353"/>
            </a:xfrm>
            <a:custGeom>
              <a:avLst/>
              <a:gdLst/>
              <a:ahLst/>
              <a:cxnLst/>
              <a:rect l="l" t="t" r="r" b="b"/>
              <a:pathLst>
                <a:path w="484200" h="425353">
                  <a:moveTo>
                    <a:pt x="203200" y="0"/>
                  </a:moveTo>
                  <a:lnTo>
                    <a:pt x="484200" y="0"/>
                  </a:lnTo>
                  <a:lnTo>
                    <a:pt x="281000" y="425353"/>
                  </a:lnTo>
                  <a:lnTo>
                    <a:pt x="0" y="425353"/>
                  </a:lnTo>
                  <a:lnTo>
                    <a:pt x="203200" y="0"/>
                  </a:lnTo>
                  <a:close/>
                </a:path>
              </a:pathLst>
            </a:custGeom>
            <a:solidFill>
              <a:srgbClr val="EA002B"/>
            </a:solidFill>
          </p:spPr>
        </p:sp>
        <p:sp>
          <p:nvSpPr>
            <p:cNvPr id="7" name="TextBox 7"/>
            <p:cNvSpPr txBox="1"/>
            <p:nvPr/>
          </p:nvSpPr>
          <p:spPr>
            <a:xfrm>
              <a:off x="101600" y="-47625"/>
              <a:ext cx="281000" cy="47297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4900081" y="-16201"/>
            <a:ext cx="4013638" cy="653749"/>
            <a:chOff x="0" y="0"/>
            <a:chExt cx="2611419" cy="425353"/>
          </a:xfrm>
        </p:grpSpPr>
        <p:sp>
          <p:nvSpPr>
            <p:cNvPr id="9" name="Freeform 9"/>
            <p:cNvSpPr/>
            <p:nvPr/>
          </p:nvSpPr>
          <p:spPr>
            <a:xfrm>
              <a:off x="0" y="0"/>
              <a:ext cx="2611419" cy="425353"/>
            </a:xfrm>
            <a:custGeom>
              <a:avLst/>
              <a:gdLst/>
              <a:ahLst/>
              <a:cxnLst/>
              <a:rect l="l" t="t" r="r" b="b"/>
              <a:pathLst>
                <a:path w="2611419" h="425353">
                  <a:moveTo>
                    <a:pt x="203200" y="0"/>
                  </a:moveTo>
                  <a:lnTo>
                    <a:pt x="2611419" y="0"/>
                  </a:lnTo>
                  <a:lnTo>
                    <a:pt x="2408219" y="425353"/>
                  </a:lnTo>
                  <a:lnTo>
                    <a:pt x="0" y="425353"/>
                  </a:lnTo>
                  <a:lnTo>
                    <a:pt x="203200" y="0"/>
                  </a:lnTo>
                  <a:close/>
                </a:path>
              </a:pathLst>
            </a:custGeom>
            <a:solidFill>
              <a:srgbClr val="001C72"/>
            </a:solidFill>
          </p:spPr>
        </p:sp>
        <p:sp>
          <p:nvSpPr>
            <p:cNvPr id="10" name="TextBox 10"/>
            <p:cNvSpPr txBox="1"/>
            <p:nvPr/>
          </p:nvSpPr>
          <p:spPr>
            <a:xfrm>
              <a:off x="101600" y="-47625"/>
              <a:ext cx="2408219" cy="472978"/>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625719" y="5111361"/>
            <a:ext cx="6753178" cy="5175639"/>
            <a:chOff x="0" y="0"/>
            <a:chExt cx="1778615" cy="1363131"/>
          </a:xfrm>
        </p:grpSpPr>
        <p:sp>
          <p:nvSpPr>
            <p:cNvPr id="12" name="Freeform 12"/>
            <p:cNvSpPr/>
            <p:nvPr/>
          </p:nvSpPr>
          <p:spPr>
            <a:xfrm>
              <a:off x="0" y="0"/>
              <a:ext cx="1778615" cy="1363131"/>
            </a:xfrm>
            <a:custGeom>
              <a:avLst/>
              <a:gdLst/>
              <a:ahLst/>
              <a:cxnLst/>
              <a:rect l="l" t="t" r="r" b="b"/>
              <a:pathLst>
                <a:path w="1778615" h="1363131">
                  <a:moveTo>
                    <a:pt x="0" y="0"/>
                  </a:moveTo>
                  <a:lnTo>
                    <a:pt x="1778615" y="0"/>
                  </a:lnTo>
                  <a:lnTo>
                    <a:pt x="1778615" y="1363131"/>
                  </a:lnTo>
                  <a:lnTo>
                    <a:pt x="0" y="1363131"/>
                  </a:lnTo>
                  <a:close/>
                </a:path>
              </a:pathLst>
            </a:custGeom>
            <a:solidFill>
              <a:srgbClr val="001C72"/>
            </a:solidFill>
          </p:spPr>
        </p:sp>
        <p:sp>
          <p:nvSpPr>
            <p:cNvPr id="13" name="TextBox 13"/>
            <p:cNvSpPr txBox="1"/>
            <p:nvPr/>
          </p:nvSpPr>
          <p:spPr>
            <a:xfrm>
              <a:off x="0" y="-57150"/>
              <a:ext cx="1778615" cy="1420281"/>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4425553" y="1430374"/>
            <a:ext cx="12448597" cy="8293878"/>
          </a:xfrm>
          <a:custGeom>
            <a:avLst/>
            <a:gdLst/>
            <a:ahLst/>
            <a:cxnLst/>
            <a:rect l="l" t="t" r="r" b="b"/>
            <a:pathLst>
              <a:path w="12448597" h="8293878">
                <a:moveTo>
                  <a:pt x="0" y="0"/>
                </a:moveTo>
                <a:lnTo>
                  <a:pt x="12448597" y="0"/>
                </a:lnTo>
                <a:lnTo>
                  <a:pt x="12448597" y="8293878"/>
                </a:lnTo>
                <a:lnTo>
                  <a:pt x="0" y="8293878"/>
                </a:lnTo>
                <a:lnTo>
                  <a:pt x="0" y="0"/>
                </a:lnTo>
                <a:close/>
              </a:path>
            </a:pathLst>
          </a:custGeom>
          <a:blipFill>
            <a:blip r:embed="rId2"/>
            <a:stretch>
              <a:fillRect/>
            </a:stretch>
          </a:blipFill>
        </p:spPr>
      </p:sp>
      <p:sp>
        <p:nvSpPr>
          <p:cNvPr id="15" name="Freeform 15"/>
          <p:cNvSpPr/>
          <p:nvPr/>
        </p:nvSpPr>
        <p:spPr>
          <a:xfrm>
            <a:off x="6921629" y="4912761"/>
            <a:ext cx="2599726" cy="2599726"/>
          </a:xfrm>
          <a:custGeom>
            <a:avLst/>
            <a:gdLst/>
            <a:ahLst/>
            <a:cxnLst/>
            <a:rect l="l" t="t" r="r" b="b"/>
            <a:pathLst>
              <a:path w="2599726" h="2599726">
                <a:moveTo>
                  <a:pt x="0" y="0"/>
                </a:moveTo>
                <a:lnTo>
                  <a:pt x="2599726" y="0"/>
                </a:lnTo>
                <a:lnTo>
                  <a:pt x="2599726" y="2599727"/>
                </a:lnTo>
                <a:lnTo>
                  <a:pt x="0" y="2599727"/>
                </a:lnTo>
                <a:lnTo>
                  <a:pt x="0" y="0"/>
                </a:lnTo>
                <a:close/>
              </a:path>
            </a:pathLst>
          </a:custGeom>
          <a:blipFill>
            <a:blip r:embed="rId3"/>
            <a:stretch>
              <a:fillRect/>
            </a:stretch>
          </a:blipFill>
        </p:spPr>
      </p:sp>
      <p:sp>
        <p:nvSpPr>
          <p:cNvPr id="16" name="Freeform 16"/>
          <p:cNvSpPr/>
          <p:nvPr/>
        </p:nvSpPr>
        <p:spPr>
          <a:xfrm>
            <a:off x="8243609" y="3506568"/>
            <a:ext cx="1845017" cy="1636932"/>
          </a:xfrm>
          <a:custGeom>
            <a:avLst/>
            <a:gdLst/>
            <a:ahLst/>
            <a:cxnLst/>
            <a:rect l="l" t="t" r="r" b="b"/>
            <a:pathLst>
              <a:path w="1845017" h="1636932">
                <a:moveTo>
                  <a:pt x="0" y="0"/>
                </a:moveTo>
                <a:lnTo>
                  <a:pt x="1845017" y="0"/>
                </a:lnTo>
                <a:lnTo>
                  <a:pt x="1845017" y="1636932"/>
                </a:lnTo>
                <a:lnTo>
                  <a:pt x="0" y="1636932"/>
                </a:lnTo>
                <a:lnTo>
                  <a:pt x="0" y="0"/>
                </a:lnTo>
                <a:close/>
              </a:path>
            </a:pathLst>
          </a:custGeom>
          <a:blipFill>
            <a:blip r:embed="rId4"/>
            <a:stretch>
              <a:fillRect/>
            </a:stretch>
          </a:blipFill>
        </p:spPr>
      </p:sp>
      <p:sp>
        <p:nvSpPr>
          <p:cNvPr id="17" name="Freeform 17"/>
          <p:cNvSpPr/>
          <p:nvPr/>
        </p:nvSpPr>
        <p:spPr>
          <a:xfrm>
            <a:off x="12289062" y="3721934"/>
            <a:ext cx="2054629" cy="1542158"/>
          </a:xfrm>
          <a:custGeom>
            <a:avLst/>
            <a:gdLst/>
            <a:ahLst/>
            <a:cxnLst/>
            <a:rect l="l" t="t" r="r" b="b"/>
            <a:pathLst>
              <a:path w="2054629" h="1542158">
                <a:moveTo>
                  <a:pt x="0" y="0"/>
                </a:moveTo>
                <a:lnTo>
                  <a:pt x="2054629" y="0"/>
                </a:lnTo>
                <a:lnTo>
                  <a:pt x="2054629" y="1542158"/>
                </a:lnTo>
                <a:lnTo>
                  <a:pt x="0" y="1542158"/>
                </a:lnTo>
                <a:lnTo>
                  <a:pt x="0" y="0"/>
                </a:lnTo>
                <a:close/>
              </a:path>
            </a:pathLst>
          </a:custGeom>
          <a:blipFill>
            <a:blip r:embed="rId5"/>
            <a:stretch>
              <a:fillRect/>
            </a:stretch>
          </a:blipFill>
        </p:spPr>
      </p:sp>
      <p:sp>
        <p:nvSpPr>
          <p:cNvPr id="18" name="Freeform 18"/>
          <p:cNvSpPr/>
          <p:nvPr/>
        </p:nvSpPr>
        <p:spPr>
          <a:xfrm>
            <a:off x="10088626" y="5111361"/>
            <a:ext cx="1311470" cy="1311470"/>
          </a:xfrm>
          <a:custGeom>
            <a:avLst/>
            <a:gdLst/>
            <a:ahLst/>
            <a:cxnLst/>
            <a:rect l="l" t="t" r="r" b="b"/>
            <a:pathLst>
              <a:path w="1311470" h="1311470">
                <a:moveTo>
                  <a:pt x="0" y="0"/>
                </a:moveTo>
                <a:lnTo>
                  <a:pt x="1311470" y="0"/>
                </a:lnTo>
                <a:lnTo>
                  <a:pt x="1311470" y="1311469"/>
                </a:lnTo>
                <a:lnTo>
                  <a:pt x="0" y="1311469"/>
                </a:lnTo>
                <a:lnTo>
                  <a:pt x="0" y="0"/>
                </a:lnTo>
                <a:close/>
              </a:path>
            </a:pathLst>
          </a:custGeom>
          <a:blipFill>
            <a:blip r:embed="rId6"/>
            <a:stretch>
              <a:fillRect/>
            </a:stretch>
          </a:blipFill>
        </p:spPr>
      </p:sp>
      <p:sp>
        <p:nvSpPr>
          <p:cNvPr id="19" name="Freeform 19"/>
          <p:cNvSpPr/>
          <p:nvPr/>
        </p:nvSpPr>
        <p:spPr>
          <a:xfrm>
            <a:off x="15773955" y="3606540"/>
            <a:ext cx="1772947" cy="1772947"/>
          </a:xfrm>
          <a:custGeom>
            <a:avLst/>
            <a:gdLst/>
            <a:ahLst/>
            <a:cxnLst/>
            <a:rect l="l" t="t" r="r" b="b"/>
            <a:pathLst>
              <a:path w="1772947" h="1772947">
                <a:moveTo>
                  <a:pt x="0" y="0"/>
                </a:moveTo>
                <a:lnTo>
                  <a:pt x="1772947" y="0"/>
                </a:lnTo>
                <a:lnTo>
                  <a:pt x="1772947" y="1772946"/>
                </a:lnTo>
                <a:lnTo>
                  <a:pt x="0" y="1772946"/>
                </a:lnTo>
                <a:lnTo>
                  <a:pt x="0" y="0"/>
                </a:lnTo>
                <a:close/>
              </a:path>
            </a:pathLst>
          </a:custGeom>
          <a:blipFill>
            <a:blip r:embed="rId7"/>
            <a:stretch>
              <a:fillRect/>
            </a:stretch>
          </a:blipFill>
        </p:spPr>
      </p:sp>
      <p:sp>
        <p:nvSpPr>
          <p:cNvPr id="20" name="Freeform 20"/>
          <p:cNvSpPr/>
          <p:nvPr/>
        </p:nvSpPr>
        <p:spPr>
          <a:xfrm>
            <a:off x="8503608" y="7548204"/>
            <a:ext cx="2035494" cy="2035494"/>
          </a:xfrm>
          <a:custGeom>
            <a:avLst/>
            <a:gdLst/>
            <a:ahLst/>
            <a:cxnLst/>
            <a:rect l="l" t="t" r="r" b="b"/>
            <a:pathLst>
              <a:path w="2035494" h="2035494">
                <a:moveTo>
                  <a:pt x="0" y="0"/>
                </a:moveTo>
                <a:lnTo>
                  <a:pt x="2035494" y="0"/>
                </a:lnTo>
                <a:lnTo>
                  <a:pt x="2035494" y="2035493"/>
                </a:lnTo>
                <a:lnTo>
                  <a:pt x="0" y="2035493"/>
                </a:lnTo>
                <a:lnTo>
                  <a:pt x="0" y="0"/>
                </a:lnTo>
                <a:close/>
              </a:path>
            </a:pathLst>
          </a:custGeom>
          <a:blipFill>
            <a:blip r:embed="rId8"/>
            <a:stretch>
              <a:fillRect/>
            </a:stretch>
          </a:blipFill>
        </p:spPr>
      </p:sp>
      <p:sp>
        <p:nvSpPr>
          <p:cNvPr id="21" name="Freeform 21"/>
          <p:cNvSpPr/>
          <p:nvPr/>
        </p:nvSpPr>
        <p:spPr>
          <a:xfrm>
            <a:off x="14430407" y="5143500"/>
            <a:ext cx="1343548" cy="1895032"/>
          </a:xfrm>
          <a:custGeom>
            <a:avLst/>
            <a:gdLst/>
            <a:ahLst/>
            <a:cxnLst/>
            <a:rect l="l" t="t" r="r" b="b"/>
            <a:pathLst>
              <a:path w="1343548" h="1895032">
                <a:moveTo>
                  <a:pt x="0" y="0"/>
                </a:moveTo>
                <a:lnTo>
                  <a:pt x="1343548" y="0"/>
                </a:lnTo>
                <a:lnTo>
                  <a:pt x="1343548" y="1895032"/>
                </a:lnTo>
                <a:lnTo>
                  <a:pt x="0" y="1895032"/>
                </a:lnTo>
                <a:lnTo>
                  <a:pt x="0" y="0"/>
                </a:lnTo>
                <a:close/>
              </a:path>
            </a:pathLst>
          </a:custGeom>
          <a:blipFill>
            <a:blip r:embed="rId9"/>
            <a:stretch>
              <a:fillRect/>
            </a:stretch>
          </a:blipFill>
        </p:spPr>
      </p:sp>
      <p:sp>
        <p:nvSpPr>
          <p:cNvPr id="22" name="Freeform 22"/>
          <p:cNvSpPr/>
          <p:nvPr/>
        </p:nvSpPr>
        <p:spPr>
          <a:xfrm>
            <a:off x="11971596" y="6422830"/>
            <a:ext cx="1780654" cy="1780654"/>
          </a:xfrm>
          <a:custGeom>
            <a:avLst/>
            <a:gdLst/>
            <a:ahLst/>
            <a:cxnLst/>
            <a:rect l="l" t="t" r="r" b="b"/>
            <a:pathLst>
              <a:path w="1780654" h="1780654">
                <a:moveTo>
                  <a:pt x="0" y="0"/>
                </a:moveTo>
                <a:lnTo>
                  <a:pt x="1780653" y="0"/>
                </a:lnTo>
                <a:lnTo>
                  <a:pt x="1780653" y="1780654"/>
                </a:lnTo>
                <a:lnTo>
                  <a:pt x="0" y="1780654"/>
                </a:lnTo>
                <a:lnTo>
                  <a:pt x="0" y="0"/>
                </a:lnTo>
                <a:close/>
              </a:path>
            </a:pathLst>
          </a:custGeom>
          <a:blipFill>
            <a:blip r:embed="rId10"/>
            <a:stretch>
              <a:fillRect/>
            </a:stretch>
          </a:blipFill>
        </p:spPr>
      </p:sp>
      <p:sp>
        <p:nvSpPr>
          <p:cNvPr id="23" name="Freeform 23"/>
          <p:cNvSpPr/>
          <p:nvPr/>
        </p:nvSpPr>
        <p:spPr>
          <a:xfrm>
            <a:off x="15312115" y="7873601"/>
            <a:ext cx="1737207" cy="1384699"/>
          </a:xfrm>
          <a:custGeom>
            <a:avLst/>
            <a:gdLst/>
            <a:ahLst/>
            <a:cxnLst/>
            <a:rect l="l" t="t" r="r" b="b"/>
            <a:pathLst>
              <a:path w="1737207" h="1384699">
                <a:moveTo>
                  <a:pt x="0" y="0"/>
                </a:moveTo>
                <a:lnTo>
                  <a:pt x="1737207" y="0"/>
                </a:lnTo>
                <a:lnTo>
                  <a:pt x="1737207" y="1384699"/>
                </a:lnTo>
                <a:lnTo>
                  <a:pt x="0" y="1384699"/>
                </a:lnTo>
                <a:lnTo>
                  <a:pt x="0" y="0"/>
                </a:lnTo>
                <a:close/>
              </a:path>
            </a:pathLst>
          </a:custGeom>
          <a:blipFill>
            <a:blip r:embed="rId11"/>
            <a:stretch>
              <a:fillRect/>
            </a:stretch>
          </a:blipFill>
        </p:spPr>
      </p:sp>
      <p:sp>
        <p:nvSpPr>
          <p:cNvPr id="24" name="Freeform 24"/>
          <p:cNvSpPr/>
          <p:nvPr/>
        </p:nvSpPr>
        <p:spPr>
          <a:xfrm>
            <a:off x="11278460" y="8565164"/>
            <a:ext cx="1386272" cy="1386272"/>
          </a:xfrm>
          <a:custGeom>
            <a:avLst/>
            <a:gdLst/>
            <a:ahLst/>
            <a:cxnLst/>
            <a:rect l="l" t="t" r="r" b="b"/>
            <a:pathLst>
              <a:path w="1386272" h="1386272">
                <a:moveTo>
                  <a:pt x="0" y="0"/>
                </a:moveTo>
                <a:lnTo>
                  <a:pt x="1386271" y="0"/>
                </a:lnTo>
                <a:lnTo>
                  <a:pt x="1386271" y="1386272"/>
                </a:lnTo>
                <a:lnTo>
                  <a:pt x="0" y="1386272"/>
                </a:lnTo>
                <a:lnTo>
                  <a:pt x="0" y="0"/>
                </a:lnTo>
                <a:close/>
              </a:path>
            </a:pathLst>
          </a:custGeom>
          <a:blipFill>
            <a:blip r:embed="rId12"/>
            <a:stretch>
              <a:fillRect/>
            </a:stretch>
          </a:blipFill>
        </p:spPr>
      </p:sp>
      <p:sp>
        <p:nvSpPr>
          <p:cNvPr id="25" name="TextBox 25"/>
          <p:cNvSpPr txBox="1"/>
          <p:nvPr/>
        </p:nvSpPr>
        <p:spPr>
          <a:xfrm>
            <a:off x="4908241" y="1430374"/>
            <a:ext cx="8775654" cy="1524000"/>
          </a:xfrm>
          <a:prstGeom prst="rect">
            <a:avLst/>
          </a:prstGeom>
        </p:spPr>
        <p:txBody>
          <a:bodyPr lIns="0" tIns="0" rIns="0" bIns="0" rtlCol="0" anchor="t">
            <a:spAutoFit/>
          </a:bodyPr>
          <a:lstStyle/>
          <a:p>
            <a:pPr algn="l">
              <a:lnSpc>
                <a:spcPts val="6000"/>
              </a:lnSpc>
            </a:pPr>
            <a:r>
              <a:rPr lang="en-US" sz="5000">
                <a:solidFill>
                  <a:srgbClr val="000000"/>
                </a:solidFill>
                <a:latin typeface="Cerebri Heavy Italics"/>
              </a:rPr>
              <a:t>TEHNOLOGII ȘI INSTRUMENTE UTILIZATE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9804354" y="0"/>
            <a:ext cx="7064759" cy="7141583"/>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id="4" name="Group 4"/>
          <p:cNvGrpSpPr/>
          <p:nvPr/>
        </p:nvGrpSpPr>
        <p:grpSpPr>
          <a:xfrm>
            <a:off x="10591054" y="0"/>
            <a:ext cx="7064759" cy="7141583"/>
            <a:chOff x="0" y="0"/>
            <a:chExt cx="5956300" cy="6021070"/>
          </a:xfrm>
        </p:grpSpPr>
        <p:sp>
          <p:nvSpPr>
            <p:cNvPr id="5" name="Freeform 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id="6" name="Group 6"/>
          <p:cNvGrpSpPr/>
          <p:nvPr/>
        </p:nvGrpSpPr>
        <p:grpSpPr>
          <a:xfrm>
            <a:off x="11454358" y="0"/>
            <a:ext cx="7064759" cy="7141583"/>
            <a:chOff x="0" y="0"/>
            <a:chExt cx="5956300" cy="6021070"/>
          </a:xfrm>
        </p:grpSpPr>
        <p:sp>
          <p:nvSpPr>
            <p:cNvPr id="7" name="Freeform 7"/>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t="-35490" b="-12896"/>
              </a:stretch>
            </a:blipFill>
          </p:spPr>
        </p:sp>
      </p:grpSp>
      <p:grpSp>
        <p:nvGrpSpPr>
          <p:cNvPr id="8" name="Group 8"/>
          <p:cNvGrpSpPr/>
          <p:nvPr/>
        </p:nvGrpSpPr>
        <p:grpSpPr>
          <a:xfrm>
            <a:off x="1535141" y="2399259"/>
            <a:ext cx="5882779" cy="524305"/>
            <a:chOff x="0" y="0"/>
            <a:chExt cx="7843705" cy="699074"/>
          </a:xfrm>
        </p:grpSpPr>
        <p:sp>
          <p:nvSpPr>
            <p:cNvPr id="9" name="Freeform 9"/>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83098" y="108237"/>
              <a:ext cx="6860608" cy="457200"/>
            </a:xfrm>
            <a:prstGeom prst="rect">
              <a:avLst/>
            </a:prstGeom>
          </p:spPr>
          <p:txBody>
            <a:bodyPr lIns="0" tIns="0" rIns="0" bIns="0" rtlCol="0" anchor="t">
              <a:spAutoFit/>
            </a:bodyPr>
            <a:lstStyle/>
            <a:p>
              <a:pPr algn="l">
                <a:lnSpc>
                  <a:spcPts val="2760"/>
                </a:lnSpc>
              </a:pPr>
              <a:r>
                <a:rPr lang="en-US" sz="2300">
                  <a:solidFill>
                    <a:srgbClr val="FFFFFF"/>
                  </a:solidFill>
                  <a:latin typeface="Cerebri Heavy Italics"/>
                </a:rPr>
                <a:t>SINGLETON</a:t>
              </a:r>
            </a:p>
          </p:txBody>
        </p:sp>
      </p:grpSp>
      <p:sp>
        <p:nvSpPr>
          <p:cNvPr id="11" name="AutoShape 11"/>
          <p:cNvSpPr/>
          <p:nvPr/>
        </p:nvSpPr>
        <p:spPr>
          <a:xfrm>
            <a:off x="13008124" y="8552254"/>
            <a:ext cx="5279876" cy="0"/>
          </a:xfrm>
          <a:prstGeom prst="line">
            <a:avLst/>
          </a:prstGeom>
          <a:ln w="38100" cap="flat">
            <a:solidFill>
              <a:srgbClr val="F95F19"/>
            </a:solidFill>
            <a:prstDash val="solid"/>
            <a:headEnd type="none" w="sm" len="sm"/>
            <a:tailEnd type="none" w="sm" len="sm"/>
          </a:ln>
        </p:spPr>
      </p:sp>
      <p:sp>
        <p:nvSpPr>
          <p:cNvPr id="12" name="TextBox 12"/>
          <p:cNvSpPr txBox="1"/>
          <p:nvPr/>
        </p:nvSpPr>
        <p:spPr>
          <a:xfrm>
            <a:off x="636980" y="380924"/>
            <a:ext cx="8775654" cy="762000"/>
          </a:xfrm>
          <a:prstGeom prst="rect">
            <a:avLst/>
          </a:prstGeom>
        </p:spPr>
        <p:txBody>
          <a:bodyPr lIns="0" tIns="0" rIns="0" bIns="0" rtlCol="0" anchor="t">
            <a:spAutoFit/>
          </a:bodyPr>
          <a:lstStyle/>
          <a:p>
            <a:pPr algn="l">
              <a:lnSpc>
                <a:spcPts val="6000"/>
              </a:lnSpc>
            </a:pPr>
            <a:r>
              <a:rPr lang="en-US" sz="5000">
                <a:solidFill>
                  <a:srgbClr val="FFFFFF"/>
                </a:solidFill>
                <a:latin typeface="Cerebri Heavy Italics"/>
              </a:rPr>
              <a:t>ȘABLOANE DE PROIECTARE </a:t>
            </a:r>
          </a:p>
        </p:txBody>
      </p:sp>
      <p:grpSp>
        <p:nvGrpSpPr>
          <p:cNvPr id="13" name="Group 13"/>
          <p:cNvGrpSpPr/>
          <p:nvPr/>
        </p:nvGrpSpPr>
        <p:grpSpPr>
          <a:xfrm>
            <a:off x="1867492" y="3046486"/>
            <a:ext cx="5882779" cy="524305"/>
            <a:chOff x="0" y="0"/>
            <a:chExt cx="7843705" cy="699074"/>
          </a:xfrm>
        </p:grpSpPr>
        <p:sp>
          <p:nvSpPr>
            <p:cNvPr id="14" name="Freeform 14"/>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BUILDER</a:t>
              </a:r>
            </a:p>
          </p:txBody>
        </p:sp>
      </p:grpSp>
      <p:grpSp>
        <p:nvGrpSpPr>
          <p:cNvPr id="16" name="Group 16"/>
          <p:cNvGrpSpPr/>
          <p:nvPr/>
        </p:nvGrpSpPr>
        <p:grpSpPr>
          <a:xfrm>
            <a:off x="2832895" y="4962146"/>
            <a:ext cx="5882779" cy="524305"/>
            <a:chOff x="0" y="0"/>
            <a:chExt cx="7843705" cy="699074"/>
          </a:xfrm>
        </p:grpSpPr>
        <p:sp>
          <p:nvSpPr>
            <p:cNvPr id="17" name="Freeform 17"/>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FACADE</a:t>
              </a:r>
            </a:p>
          </p:txBody>
        </p:sp>
      </p:grpSp>
      <p:grpSp>
        <p:nvGrpSpPr>
          <p:cNvPr id="19" name="Group 19"/>
          <p:cNvGrpSpPr/>
          <p:nvPr/>
        </p:nvGrpSpPr>
        <p:grpSpPr>
          <a:xfrm>
            <a:off x="3387831" y="5600752"/>
            <a:ext cx="5882779" cy="524305"/>
            <a:chOff x="0" y="0"/>
            <a:chExt cx="7843705" cy="699074"/>
          </a:xfrm>
        </p:grpSpPr>
        <p:sp>
          <p:nvSpPr>
            <p:cNvPr id="20" name="Freeform 20"/>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DECORATOR</a:t>
              </a:r>
            </a:p>
          </p:txBody>
        </p:sp>
      </p:grpSp>
      <p:grpSp>
        <p:nvGrpSpPr>
          <p:cNvPr id="22" name="Group 22"/>
          <p:cNvGrpSpPr/>
          <p:nvPr/>
        </p:nvGrpSpPr>
        <p:grpSpPr>
          <a:xfrm>
            <a:off x="5024807" y="8809429"/>
            <a:ext cx="5882779" cy="524305"/>
            <a:chOff x="0" y="0"/>
            <a:chExt cx="7843705" cy="699074"/>
          </a:xfrm>
        </p:grpSpPr>
        <p:sp>
          <p:nvSpPr>
            <p:cNvPr id="23" name="Freeform 23"/>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STRATEGY</a:t>
              </a:r>
            </a:p>
          </p:txBody>
        </p:sp>
      </p:grpSp>
      <p:grpSp>
        <p:nvGrpSpPr>
          <p:cNvPr id="25" name="Group 25"/>
          <p:cNvGrpSpPr/>
          <p:nvPr/>
        </p:nvGrpSpPr>
        <p:grpSpPr>
          <a:xfrm>
            <a:off x="4476530" y="8056524"/>
            <a:ext cx="5882779" cy="524305"/>
            <a:chOff x="0" y="0"/>
            <a:chExt cx="7843705" cy="699074"/>
          </a:xfrm>
        </p:grpSpPr>
        <p:sp>
          <p:nvSpPr>
            <p:cNvPr id="26" name="Freeform 26"/>
            <p:cNvSpPr/>
            <p:nvPr/>
          </p:nvSpPr>
          <p:spPr>
            <a:xfrm>
              <a:off x="0" y="0"/>
              <a:ext cx="699074" cy="699074"/>
            </a:xfrm>
            <a:custGeom>
              <a:avLst/>
              <a:gdLst/>
              <a:ahLst/>
              <a:cxnLst/>
              <a:rect l="l" t="t" r="r" b="b"/>
              <a:pathLst>
                <a:path w="699074" h="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983098" y="117762"/>
              <a:ext cx="6860608" cy="473075"/>
            </a:xfrm>
            <a:prstGeom prst="rect">
              <a:avLst/>
            </a:prstGeom>
          </p:spPr>
          <p:txBody>
            <a:bodyPr lIns="0" tIns="0" rIns="0" bIns="0" rtlCol="0" anchor="t">
              <a:spAutoFit/>
            </a:bodyPr>
            <a:lstStyle/>
            <a:p>
              <a:pPr algn="l">
                <a:lnSpc>
                  <a:spcPts val="2879"/>
                </a:lnSpc>
              </a:pPr>
              <a:r>
                <a:rPr lang="en-US" sz="2400">
                  <a:solidFill>
                    <a:srgbClr val="FFFFFF"/>
                  </a:solidFill>
                  <a:latin typeface="Cerebri Heavy Italics"/>
                </a:rPr>
                <a:t>MEDIATOR</a:t>
              </a:r>
            </a:p>
          </p:txBody>
        </p:sp>
      </p:grpSp>
      <p:sp>
        <p:nvSpPr>
          <p:cNvPr id="28" name="TextBox 28"/>
          <p:cNvSpPr txBox="1"/>
          <p:nvPr/>
        </p:nvSpPr>
        <p:spPr>
          <a:xfrm>
            <a:off x="510370" y="1665392"/>
            <a:ext cx="5145456" cy="447675"/>
          </a:xfrm>
          <a:prstGeom prst="rect">
            <a:avLst/>
          </a:prstGeom>
        </p:spPr>
        <p:txBody>
          <a:bodyPr lIns="0" tIns="0" rIns="0" bIns="0" rtlCol="0" anchor="t">
            <a:spAutoFit/>
          </a:bodyPr>
          <a:lstStyle/>
          <a:p>
            <a:pPr algn="l">
              <a:lnSpc>
                <a:spcPts val="3599"/>
              </a:lnSpc>
            </a:pPr>
            <a:r>
              <a:rPr lang="en-US" sz="2999">
                <a:solidFill>
                  <a:srgbClr val="FFFFFF"/>
                </a:solidFill>
                <a:latin typeface="Cerebri Heavy Italics"/>
              </a:rPr>
              <a:t>CREAȚIONALE</a:t>
            </a:r>
          </a:p>
        </p:txBody>
      </p:sp>
      <p:sp>
        <p:nvSpPr>
          <p:cNvPr id="29" name="TextBox 29"/>
          <p:cNvSpPr txBox="1"/>
          <p:nvPr/>
        </p:nvSpPr>
        <p:spPr>
          <a:xfrm>
            <a:off x="2066722" y="4399682"/>
            <a:ext cx="5145456" cy="447675"/>
          </a:xfrm>
          <a:prstGeom prst="rect">
            <a:avLst/>
          </a:prstGeom>
        </p:spPr>
        <p:txBody>
          <a:bodyPr lIns="0" tIns="0" rIns="0" bIns="0" rtlCol="0" anchor="t">
            <a:spAutoFit/>
          </a:bodyPr>
          <a:lstStyle/>
          <a:p>
            <a:pPr algn="l">
              <a:lnSpc>
                <a:spcPts val="3599"/>
              </a:lnSpc>
            </a:pPr>
            <a:r>
              <a:rPr lang="en-US" sz="2999">
                <a:solidFill>
                  <a:srgbClr val="FFFFFF"/>
                </a:solidFill>
                <a:latin typeface="Cerebri Heavy Italics"/>
              </a:rPr>
              <a:t>STRUCTURALE</a:t>
            </a:r>
          </a:p>
        </p:txBody>
      </p:sp>
      <p:sp>
        <p:nvSpPr>
          <p:cNvPr id="30" name="TextBox 30"/>
          <p:cNvSpPr txBox="1"/>
          <p:nvPr/>
        </p:nvSpPr>
        <p:spPr>
          <a:xfrm>
            <a:off x="3570218" y="7382357"/>
            <a:ext cx="5145456" cy="447675"/>
          </a:xfrm>
          <a:prstGeom prst="rect">
            <a:avLst/>
          </a:prstGeom>
        </p:spPr>
        <p:txBody>
          <a:bodyPr lIns="0" tIns="0" rIns="0" bIns="0" rtlCol="0" anchor="t">
            <a:spAutoFit/>
          </a:bodyPr>
          <a:lstStyle/>
          <a:p>
            <a:pPr algn="l">
              <a:lnSpc>
                <a:spcPts val="3599"/>
              </a:lnSpc>
            </a:pPr>
            <a:r>
              <a:rPr lang="en-US" sz="2999">
                <a:solidFill>
                  <a:srgbClr val="FFFFFF"/>
                </a:solidFill>
                <a:latin typeface="Cerebri Heavy Italics"/>
              </a:rPr>
              <a:t>COMPORTAMENTALE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411475" y="338560"/>
            <a:ext cx="8451614" cy="2446623"/>
            <a:chOff x="0" y="0"/>
            <a:chExt cx="11268818" cy="3262164"/>
          </a:xfrm>
        </p:grpSpPr>
        <p:grpSp>
          <p:nvGrpSpPr>
            <p:cNvPr id="3" name="Group 3"/>
            <p:cNvGrpSpPr/>
            <p:nvPr/>
          </p:nvGrpSpPr>
          <p:grpSpPr>
            <a:xfrm>
              <a:off x="0" y="0"/>
              <a:ext cx="9567822" cy="3262164"/>
              <a:chOff x="0" y="0"/>
              <a:chExt cx="8007350" cy="2730119"/>
            </a:xfrm>
          </p:grpSpPr>
          <p:sp>
            <p:nvSpPr>
              <p:cNvPr id="4" name="Freeform 4"/>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alpha val="49804"/>
                </a:srgbClr>
              </a:solidFill>
              <a:ln w="12700">
                <a:solidFill>
                  <a:srgbClr val="000000"/>
                </a:solidFill>
              </a:ln>
            </p:spPr>
          </p:sp>
        </p:grpSp>
        <p:grpSp>
          <p:nvGrpSpPr>
            <p:cNvPr id="5" name="Group 5"/>
            <p:cNvGrpSpPr/>
            <p:nvPr/>
          </p:nvGrpSpPr>
          <p:grpSpPr>
            <a:xfrm>
              <a:off x="686517" y="0"/>
              <a:ext cx="9567822" cy="3262164"/>
              <a:chOff x="0" y="0"/>
              <a:chExt cx="8007350" cy="2730119"/>
            </a:xfrm>
          </p:grpSpPr>
          <p:sp>
            <p:nvSpPr>
              <p:cNvPr id="6" name="Freeform 6"/>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solidFill>
              <a:ln w="12700">
                <a:solidFill>
                  <a:srgbClr val="000000"/>
                </a:solidFill>
              </a:ln>
            </p:spPr>
          </p:sp>
        </p:grpSp>
        <p:grpSp>
          <p:nvGrpSpPr>
            <p:cNvPr id="7" name="Group 7"/>
            <p:cNvGrpSpPr/>
            <p:nvPr/>
          </p:nvGrpSpPr>
          <p:grpSpPr>
            <a:xfrm>
              <a:off x="1700997" y="0"/>
              <a:ext cx="9567822" cy="3262164"/>
              <a:chOff x="0" y="0"/>
              <a:chExt cx="8007350" cy="2730119"/>
            </a:xfrm>
          </p:grpSpPr>
          <p:sp>
            <p:nvSpPr>
              <p:cNvPr id="8" name="Freeform 8"/>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blipFill>
                <a:blip r:embed="rId2"/>
                <a:stretch>
                  <a:fillRect t="-3189" b="-3189"/>
                </a:stretch>
              </a:blipFill>
            </p:spPr>
          </p:sp>
        </p:grpSp>
      </p:grpSp>
      <p:grpSp>
        <p:nvGrpSpPr>
          <p:cNvPr id="9" name="Group 9"/>
          <p:cNvGrpSpPr/>
          <p:nvPr/>
        </p:nvGrpSpPr>
        <p:grpSpPr>
          <a:xfrm>
            <a:off x="9735982" y="434704"/>
            <a:ext cx="8377937" cy="2425295"/>
            <a:chOff x="0" y="0"/>
            <a:chExt cx="11170582" cy="3233726"/>
          </a:xfrm>
        </p:grpSpPr>
        <p:grpSp>
          <p:nvGrpSpPr>
            <p:cNvPr id="10" name="Group 10"/>
            <p:cNvGrpSpPr/>
            <p:nvPr/>
          </p:nvGrpSpPr>
          <p:grpSpPr>
            <a:xfrm>
              <a:off x="0" y="0"/>
              <a:ext cx="9484414" cy="3233726"/>
              <a:chOff x="0" y="0"/>
              <a:chExt cx="8007350" cy="2730119"/>
            </a:xfrm>
          </p:grpSpPr>
          <p:sp>
            <p:nvSpPr>
              <p:cNvPr id="11" name="Freeform 11"/>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alpha val="49804"/>
                </a:srgbClr>
              </a:solidFill>
              <a:ln w="12700">
                <a:solidFill>
                  <a:srgbClr val="000000"/>
                </a:solidFill>
              </a:ln>
            </p:spPr>
          </p:sp>
        </p:grpSp>
        <p:grpSp>
          <p:nvGrpSpPr>
            <p:cNvPr id="12" name="Group 12"/>
            <p:cNvGrpSpPr/>
            <p:nvPr/>
          </p:nvGrpSpPr>
          <p:grpSpPr>
            <a:xfrm>
              <a:off x="680532" y="0"/>
              <a:ext cx="9484414" cy="3233726"/>
              <a:chOff x="0" y="0"/>
              <a:chExt cx="8007350" cy="2730119"/>
            </a:xfrm>
          </p:grpSpPr>
          <p:sp>
            <p:nvSpPr>
              <p:cNvPr id="13" name="Freeform 13"/>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solidFill>
                <a:srgbClr val="F95F19"/>
              </a:solidFill>
              <a:ln w="12700">
                <a:solidFill>
                  <a:srgbClr val="000000"/>
                </a:solidFill>
              </a:ln>
            </p:spPr>
          </p:sp>
        </p:grpSp>
        <p:grpSp>
          <p:nvGrpSpPr>
            <p:cNvPr id="14" name="Group 14"/>
            <p:cNvGrpSpPr/>
            <p:nvPr/>
          </p:nvGrpSpPr>
          <p:grpSpPr>
            <a:xfrm>
              <a:off x="1686168" y="0"/>
              <a:ext cx="9484414" cy="3233726"/>
              <a:chOff x="0" y="0"/>
              <a:chExt cx="8007350" cy="2730119"/>
            </a:xfrm>
          </p:grpSpPr>
          <p:sp>
            <p:nvSpPr>
              <p:cNvPr id="15" name="Freeform 15"/>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blipFill>
                <a:blip r:embed="rId3"/>
                <a:stretch>
                  <a:fillRect l="-7021" r="-7021"/>
                </a:stretch>
              </a:blipFill>
            </p:spPr>
          </p:sp>
        </p:grpSp>
      </p:grpSp>
      <p:sp>
        <p:nvSpPr>
          <p:cNvPr id="16" name="Freeform 16"/>
          <p:cNvSpPr/>
          <p:nvPr/>
        </p:nvSpPr>
        <p:spPr>
          <a:xfrm>
            <a:off x="2415649" y="3153215"/>
            <a:ext cx="14900214" cy="6800754"/>
          </a:xfrm>
          <a:custGeom>
            <a:avLst/>
            <a:gdLst/>
            <a:ahLst/>
            <a:cxnLst/>
            <a:rect l="l" t="t" r="r" b="b"/>
            <a:pathLst>
              <a:path w="14900214" h="6800754">
                <a:moveTo>
                  <a:pt x="0" y="0"/>
                </a:moveTo>
                <a:lnTo>
                  <a:pt x="14900214" y="0"/>
                </a:lnTo>
                <a:lnTo>
                  <a:pt x="14900214" y="6800754"/>
                </a:lnTo>
                <a:lnTo>
                  <a:pt x="0" y="6800754"/>
                </a:lnTo>
                <a:lnTo>
                  <a:pt x="0" y="0"/>
                </a:lnTo>
                <a:close/>
              </a:path>
            </a:pathLst>
          </a:custGeom>
          <a:blipFill>
            <a:blip r:embed="rId4"/>
            <a:stretch>
              <a:fillRect/>
            </a:stretch>
          </a:blipFill>
        </p:spPr>
      </p:sp>
      <p:grpSp>
        <p:nvGrpSpPr>
          <p:cNvPr id="17" name="Group 17"/>
          <p:cNvGrpSpPr/>
          <p:nvPr/>
        </p:nvGrpSpPr>
        <p:grpSpPr>
          <a:xfrm>
            <a:off x="174081" y="245323"/>
            <a:ext cx="783377" cy="7833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1</a:t>
              </a:r>
            </a:p>
          </p:txBody>
        </p:sp>
      </p:grpSp>
      <p:grpSp>
        <p:nvGrpSpPr>
          <p:cNvPr id="20" name="Group 20"/>
          <p:cNvGrpSpPr/>
          <p:nvPr/>
        </p:nvGrpSpPr>
        <p:grpSpPr>
          <a:xfrm>
            <a:off x="9474067" y="245323"/>
            <a:ext cx="783377" cy="7833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2</a:t>
              </a:r>
            </a:p>
          </p:txBody>
        </p:sp>
      </p:grpSp>
      <p:grpSp>
        <p:nvGrpSpPr>
          <p:cNvPr id="23" name="Group 23"/>
          <p:cNvGrpSpPr/>
          <p:nvPr/>
        </p:nvGrpSpPr>
        <p:grpSpPr>
          <a:xfrm>
            <a:off x="579122" y="3537187"/>
            <a:ext cx="1141519" cy="114151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25" name="TextBox 25"/>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3</a:t>
              </a:r>
            </a:p>
          </p:txBody>
        </p:sp>
      </p:grpSp>
      <p:sp>
        <p:nvSpPr>
          <p:cNvPr id="26" name="Freeform 26"/>
          <p:cNvSpPr/>
          <p:nvPr/>
        </p:nvSpPr>
        <p:spPr>
          <a:xfrm rot="3408157">
            <a:off x="-154379" y="1203328"/>
            <a:ext cx="1467003" cy="1347809"/>
          </a:xfrm>
          <a:custGeom>
            <a:avLst/>
            <a:gdLst/>
            <a:ahLst/>
            <a:cxnLst/>
            <a:rect l="l" t="t" r="r" b="b"/>
            <a:pathLst>
              <a:path w="1467003" h="1347809">
                <a:moveTo>
                  <a:pt x="0" y="0"/>
                </a:moveTo>
                <a:lnTo>
                  <a:pt x="1467002" y="0"/>
                </a:lnTo>
                <a:lnTo>
                  <a:pt x="1467002" y="1347808"/>
                </a:lnTo>
                <a:lnTo>
                  <a:pt x="0" y="1347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rot="3408157">
            <a:off x="9132254" y="1203328"/>
            <a:ext cx="1467003" cy="1347809"/>
          </a:xfrm>
          <a:custGeom>
            <a:avLst/>
            <a:gdLst/>
            <a:ahLst/>
            <a:cxnLst/>
            <a:rect l="l" t="t" r="r" b="b"/>
            <a:pathLst>
              <a:path w="1467003" h="1347809">
                <a:moveTo>
                  <a:pt x="0" y="0"/>
                </a:moveTo>
                <a:lnTo>
                  <a:pt x="1467003" y="0"/>
                </a:lnTo>
                <a:lnTo>
                  <a:pt x="1467003" y="1347808"/>
                </a:lnTo>
                <a:lnTo>
                  <a:pt x="0" y="1347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rot="1866095">
            <a:off x="636494" y="5013079"/>
            <a:ext cx="2562544" cy="2354337"/>
          </a:xfrm>
          <a:custGeom>
            <a:avLst/>
            <a:gdLst/>
            <a:ahLst/>
            <a:cxnLst/>
            <a:rect l="l" t="t" r="r" b="b"/>
            <a:pathLst>
              <a:path w="2562544" h="2354337">
                <a:moveTo>
                  <a:pt x="0" y="0"/>
                </a:moveTo>
                <a:lnTo>
                  <a:pt x="2562545" y="0"/>
                </a:lnTo>
                <a:lnTo>
                  <a:pt x="2562545" y="2354337"/>
                </a:lnTo>
                <a:lnTo>
                  <a:pt x="0" y="23543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3590434" y="6586938"/>
            <a:ext cx="3260461" cy="3295916"/>
            <a:chOff x="0" y="0"/>
            <a:chExt cx="5956300" cy="6021070"/>
          </a:xfrm>
        </p:grpSpPr>
        <p:sp>
          <p:nvSpPr>
            <p:cNvPr id="3" name="Freeform 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2"/>
              <a:stretch>
                <a:fillRect l="-39697" r="-39697"/>
              </a:stretch>
            </a:blipFill>
          </p:spPr>
        </p:sp>
      </p:grpSp>
      <p:sp>
        <p:nvSpPr>
          <p:cNvPr id="4" name="AutoShape 4"/>
          <p:cNvSpPr/>
          <p:nvPr/>
        </p:nvSpPr>
        <p:spPr>
          <a:xfrm>
            <a:off x="4595745" y="5833735"/>
            <a:ext cx="1950932" cy="0"/>
          </a:xfrm>
          <a:prstGeom prst="line">
            <a:avLst/>
          </a:prstGeom>
          <a:ln w="38100" cap="flat">
            <a:solidFill>
              <a:srgbClr val="F95F19"/>
            </a:solidFill>
            <a:prstDash val="solid"/>
            <a:headEnd type="none" w="sm" len="sm"/>
            <a:tailEnd type="none" w="sm" len="sm"/>
          </a:ln>
        </p:spPr>
      </p:sp>
      <p:grpSp>
        <p:nvGrpSpPr>
          <p:cNvPr id="5" name="Group 5"/>
          <p:cNvGrpSpPr/>
          <p:nvPr/>
        </p:nvGrpSpPr>
        <p:grpSpPr>
          <a:xfrm>
            <a:off x="826277" y="1456998"/>
            <a:ext cx="3270598" cy="3306163"/>
            <a:chOff x="0" y="0"/>
            <a:chExt cx="5956300" cy="6021070"/>
          </a:xfrm>
        </p:grpSpPr>
        <p:sp>
          <p:nvSpPr>
            <p:cNvPr id="6" name="Freeform 6"/>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3"/>
              <a:stretch>
                <a:fillRect l="-50086" r="-50086"/>
              </a:stretch>
            </a:blipFill>
          </p:spPr>
        </p:sp>
      </p:grpSp>
      <p:sp>
        <p:nvSpPr>
          <p:cNvPr id="7" name="AutoShape 7"/>
          <p:cNvSpPr/>
          <p:nvPr/>
        </p:nvSpPr>
        <p:spPr>
          <a:xfrm>
            <a:off x="1139814" y="5124450"/>
            <a:ext cx="1950932" cy="0"/>
          </a:xfrm>
          <a:prstGeom prst="line">
            <a:avLst/>
          </a:prstGeom>
          <a:ln w="38100" cap="flat">
            <a:solidFill>
              <a:srgbClr val="F95F19"/>
            </a:solidFill>
            <a:prstDash val="solid"/>
            <a:headEnd type="none" w="sm" len="sm"/>
            <a:tailEnd type="none" w="sm" len="sm"/>
          </a:ln>
        </p:spPr>
      </p:sp>
      <p:grpSp>
        <p:nvGrpSpPr>
          <p:cNvPr id="8" name="Group 8"/>
          <p:cNvGrpSpPr/>
          <p:nvPr/>
        </p:nvGrpSpPr>
        <p:grpSpPr>
          <a:xfrm>
            <a:off x="7994123" y="1495098"/>
            <a:ext cx="3270598" cy="3306163"/>
            <a:chOff x="0" y="0"/>
            <a:chExt cx="5956300" cy="6021070"/>
          </a:xfrm>
        </p:grpSpPr>
        <p:sp>
          <p:nvSpPr>
            <p:cNvPr id="9" name="Freeform 9"/>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4"/>
              <a:stretch>
                <a:fillRect l="-17274" r="-17274"/>
              </a:stretch>
            </a:blipFill>
          </p:spPr>
        </p:sp>
      </p:grpSp>
      <p:sp>
        <p:nvSpPr>
          <p:cNvPr id="10" name="AutoShape 10"/>
          <p:cNvSpPr/>
          <p:nvPr/>
        </p:nvSpPr>
        <p:spPr>
          <a:xfrm>
            <a:off x="8216013" y="5118633"/>
            <a:ext cx="1950932" cy="0"/>
          </a:xfrm>
          <a:prstGeom prst="line">
            <a:avLst/>
          </a:prstGeom>
          <a:ln w="38100" cap="flat">
            <a:solidFill>
              <a:srgbClr val="F95F19"/>
            </a:solidFill>
            <a:prstDash val="solid"/>
            <a:headEnd type="none" w="sm" len="sm"/>
            <a:tailEnd type="none" w="sm" len="sm"/>
          </a:ln>
        </p:spPr>
      </p:sp>
      <p:grpSp>
        <p:nvGrpSpPr>
          <p:cNvPr id="11" name="Group 11"/>
          <p:cNvGrpSpPr/>
          <p:nvPr/>
        </p:nvGrpSpPr>
        <p:grpSpPr>
          <a:xfrm>
            <a:off x="14605038" y="1456998"/>
            <a:ext cx="3270598" cy="3306163"/>
            <a:chOff x="0" y="0"/>
            <a:chExt cx="5956300" cy="6021070"/>
          </a:xfrm>
        </p:grpSpPr>
        <p:sp>
          <p:nvSpPr>
            <p:cNvPr id="12" name="Freeform 12"/>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5"/>
              <a:stretch>
                <a:fillRect l="-11887" r="-11887"/>
              </a:stretch>
            </a:blipFill>
          </p:spPr>
        </p:sp>
      </p:grpSp>
      <p:sp>
        <p:nvSpPr>
          <p:cNvPr id="13" name="AutoShape 13"/>
          <p:cNvSpPr/>
          <p:nvPr/>
        </p:nvSpPr>
        <p:spPr>
          <a:xfrm>
            <a:off x="15001017" y="5124450"/>
            <a:ext cx="1950932" cy="0"/>
          </a:xfrm>
          <a:prstGeom prst="line">
            <a:avLst/>
          </a:prstGeom>
          <a:ln w="38100" cap="flat">
            <a:solidFill>
              <a:srgbClr val="F95F19"/>
            </a:solidFill>
            <a:prstDash val="solid"/>
            <a:headEnd type="none" w="sm" len="sm"/>
            <a:tailEnd type="none" w="sm" len="sm"/>
          </a:ln>
        </p:spPr>
      </p:sp>
      <p:grpSp>
        <p:nvGrpSpPr>
          <p:cNvPr id="14" name="Group 14"/>
          <p:cNvGrpSpPr/>
          <p:nvPr/>
        </p:nvGrpSpPr>
        <p:grpSpPr>
          <a:xfrm>
            <a:off x="10548131" y="6555946"/>
            <a:ext cx="3260461" cy="3295916"/>
            <a:chOff x="0" y="0"/>
            <a:chExt cx="5956300" cy="6021070"/>
          </a:xfrm>
        </p:grpSpPr>
        <p:sp>
          <p:nvSpPr>
            <p:cNvPr id="15" name="Freeform 15"/>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6"/>
              <a:stretch>
                <a:fillRect l="-51087" r="-51087"/>
              </a:stretch>
            </a:blipFill>
          </p:spPr>
        </p:sp>
      </p:grpSp>
      <p:sp>
        <p:nvSpPr>
          <p:cNvPr id="16" name="AutoShape 16"/>
          <p:cNvSpPr/>
          <p:nvPr/>
        </p:nvSpPr>
        <p:spPr>
          <a:xfrm>
            <a:off x="11474311" y="5765698"/>
            <a:ext cx="1950932" cy="0"/>
          </a:xfrm>
          <a:prstGeom prst="line">
            <a:avLst/>
          </a:prstGeom>
          <a:ln w="38100" cap="flat">
            <a:solidFill>
              <a:srgbClr val="F95F19"/>
            </a:solidFill>
            <a:prstDash val="solid"/>
            <a:headEnd type="none" w="sm" len="sm"/>
            <a:tailEnd type="none" w="sm" len="sm"/>
          </a:ln>
        </p:spPr>
      </p:sp>
      <p:sp>
        <p:nvSpPr>
          <p:cNvPr id="17" name="TextBox 17"/>
          <p:cNvSpPr txBox="1"/>
          <p:nvPr/>
        </p:nvSpPr>
        <p:spPr>
          <a:xfrm>
            <a:off x="4869932" y="414738"/>
            <a:ext cx="8548135" cy="971550"/>
          </a:xfrm>
          <a:prstGeom prst="rect">
            <a:avLst/>
          </a:prstGeom>
        </p:spPr>
        <p:txBody>
          <a:bodyPr lIns="0" tIns="0" rIns="0" bIns="0" rtlCol="0" anchor="t">
            <a:spAutoFit/>
          </a:bodyPr>
          <a:lstStyle/>
          <a:p>
            <a:pPr algn="ctr">
              <a:lnSpc>
                <a:spcPts val="7679"/>
              </a:lnSpc>
            </a:pPr>
            <a:r>
              <a:rPr lang="en-US" sz="6399">
                <a:solidFill>
                  <a:srgbClr val="FFFFFF"/>
                </a:solidFill>
                <a:latin typeface="Cerebri Heavy Italics"/>
              </a:rPr>
              <a:t>TIPURI DE VEHICULE</a:t>
            </a:r>
          </a:p>
        </p:txBody>
      </p:sp>
      <p:sp>
        <p:nvSpPr>
          <p:cNvPr id="18" name="TextBox 18"/>
          <p:cNvSpPr txBox="1"/>
          <p:nvPr/>
        </p:nvSpPr>
        <p:spPr>
          <a:xfrm>
            <a:off x="-364004" y="5376535"/>
            <a:ext cx="4673696" cy="352425"/>
          </a:xfrm>
          <a:prstGeom prst="rect">
            <a:avLst/>
          </a:prstGeom>
        </p:spPr>
        <p:txBody>
          <a:bodyPr lIns="0" tIns="0" rIns="0" bIns="0" rtlCol="0" anchor="t">
            <a:spAutoFit/>
          </a:bodyPr>
          <a:lstStyle/>
          <a:p>
            <a:pPr algn="ctr">
              <a:lnSpc>
                <a:spcPts val="2880"/>
              </a:lnSpc>
            </a:pPr>
            <a:r>
              <a:rPr lang="en-US" sz="2400">
                <a:solidFill>
                  <a:srgbClr val="FFFFFF"/>
                </a:solidFill>
                <a:latin typeface="Cerebri Heavy Italics"/>
              </a:rPr>
              <a:t>MAȘINI HIBRID</a:t>
            </a:r>
          </a:p>
        </p:txBody>
      </p:sp>
      <p:sp>
        <p:nvSpPr>
          <p:cNvPr id="19" name="TextBox 19"/>
          <p:cNvSpPr txBox="1"/>
          <p:nvPr/>
        </p:nvSpPr>
        <p:spPr>
          <a:xfrm>
            <a:off x="3234363" y="6029362"/>
            <a:ext cx="4673696" cy="381000"/>
          </a:xfrm>
          <a:prstGeom prst="rect">
            <a:avLst/>
          </a:prstGeom>
        </p:spPr>
        <p:txBody>
          <a:bodyPr lIns="0" tIns="0" rIns="0" bIns="0" rtlCol="0" anchor="t">
            <a:spAutoFit/>
          </a:bodyPr>
          <a:lstStyle/>
          <a:p>
            <a:pPr algn="ctr">
              <a:lnSpc>
                <a:spcPts val="3000"/>
              </a:lnSpc>
            </a:pPr>
            <a:r>
              <a:rPr lang="en-US" sz="2500">
                <a:solidFill>
                  <a:srgbClr val="FFFFFF"/>
                </a:solidFill>
                <a:latin typeface="Cerebri Heavy Italics"/>
              </a:rPr>
              <a:t>MAȘINI CU COMBUSTIBIL</a:t>
            </a:r>
          </a:p>
        </p:txBody>
      </p:sp>
      <p:sp>
        <p:nvSpPr>
          <p:cNvPr id="20" name="TextBox 20"/>
          <p:cNvSpPr txBox="1"/>
          <p:nvPr/>
        </p:nvSpPr>
        <p:spPr>
          <a:xfrm>
            <a:off x="6807152" y="5376535"/>
            <a:ext cx="4673696" cy="352425"/>
          </a:xfrm>
          <a:prstGeom prst="rect">
            <a:avLst/>
          </a:prstGeom>
        </p:spPr>
        <p:txBody>
          <a:bodyPr lIns="0" tIns="0" rIns="0" bIns="0" rtlCol="0" anchor="t">
            <a:spAutoFit/>
          </a:bodyPr>
          <a:lstStyle/>
          <a:p>
            <a:pPr algn="ctr">
              <a:lnSpc>
                <a:spcPts val="2880"/>
              </a:lnSpc>
            </a:pPr>
            <a:r>
              <a:rPr lang="en-US" sz="2400">
                <a:solidFill>
                  <a:srgbClr val="FFFFFF"/>
                </a:solidFill>
                <a:latin typeface="Cerebri Heavy Italics"/>
              </a:rPr>
              <a:t>MAȘINI ELECTRICE</a:t>
            </a:r>
          </a:p>
        </p:txBody>
      </p:sp>
      <p:sp>
        <p:nvSpPr>
          <p:cNvPr id="21" name="TextBox 21"/>
          <p:cNvSpPr txBox="1"/>
          <p:nvPr/>
        </p:nvSpPr>
        <p:spPr>
          <a:xfrm>
            <a:off x="13418068" y="5235524"/>
            <a:ext cx="4673696" cy="428625"/>
          </a:xfrm>
          <a:prstGeom prst="rect">
            <a:avLst/>
          </a:prstGeom>
        </p:spPr>
        <p:txBody>
          <a:bodyPr lIns="0" tIns="0" rIns="0" bIns="0" rtlCol="0" anchor="t">
            <a:spAutoFit/>
          </a:bodyPr>
          <a:lstStyle/>
          <a:p>
            <a:pPr algn="ctr">
              <a:lnSpc>
                <a:spcPts val="3480"/>
              </a:lnSpc>
            </a:pPr>
            <a:r>
              <a:rPr lang="en-US" sz="2900">
                <a:solidFill>
                  <a:srgbClr val="FFFFFF"/>
                </a:solidFill>
                <a:latin typeface="Cerebri Heavy Italics"/>
              </a:rPr>
              <a:t>MOTOCICLETE ELECTRICE</a:t>
            </a:r>
          </a:p>
        </p:txBody>
      </p:sp>
      <p:sp>
        <p:nvSpPr>
          <p:cNvPr id="22" name="TextBox 22"/>
          <p:cNvSpPr txBox="1"/>
          <p:nvPr/>
        </p:nvSpPr>
        <p:spPr>
          <a:xfrm>
            <a:off x="10112929" y="5998897"/>
            <a:ext cx="4673696" cy="342900"/>
          </a:xfrm>
          <a:prstGeom prst="rect">
            <a:avLst/>
          </a:prstGeom>
        </p:spPr>
        <p:txBody>
          <a:bodyPr lIns="0" tIns="0" rIns="0" bIns="0" rtlCol="0" anchor="t">
            <a:spAutoFit/>
          </a:bodyPr>
          <a:lstStyle/>
          <a:p>
            <a:pPr algn="ctr">
              <a:lnSpc>
                <a:spcPts val="2760"/>
              </a:lnSpc>
            </a:pPr>
            <a:r>
              <a:rPr lang="en-US" sz="2300">
                <a:solidFill>
                  <a:srgbClr val="FFFFFF"/>
                </a:solidFill>
                <a:latin typeface="Cerebri Heavy Italics"/>
              </a:rPr>
              <a:t>MOTOCICLETE CU CUMBUSTIBIL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grpSp>
        <p:nvGrpSpPr>
          <p:cNvPr id="2" name="Group 2"/>
          <p:cNvGrpSpPr/>
          <p:nvPr/>
        </p:nvGrpSpPr>
        <p:grpSpPr>
          <a:xfrm>
            <a:off x="282737" y="243587"/>
            <a:ext cx="5561622" cy="631149"/>
            <a:chOff x="0" y="0"/>
            <a:chExt cx="1031159" cy="117019"/>
          </a:xfrm>
        </p:grpSpPr>
        <p:sp>
          <p:nvSpPr>
            <p:cNvPr id="3" name="Freeform 3"/>
            <p:cNvSpPr/>
            <p:nvPr/>
          </p:nvSpPr>
          <p:spPr>
            <a:xfrm>
              <a:off x="0" y="0"/>
              <a:ext cx="1031159" cy="117019"/>
            </a:xfrm>
            <a:custGeom>
              <a:avLst/>
              <a:gdLst/>
              <a:ahLst/>
              <a:cxnLst/>
              <a:rect l="l" t="t" r="r" b="b"/>
              <a:pathLst>
                <a:path w="1031159" h="117019">
                  <a:moveTo>
                    <a:pt x="0" y="0"/>
                  </a:moveTo>
                  <a:lnTo>
                    <a:pt x="1031159" y="0"/>
                  </a:lnTo>
                  <a:lnTo>
                    <a:pt x="1031159" y="117019"/>
                  </a:lnTo>
                  <a:lnTo>
                    <a:pt x="0" y="117019"/>
                  </a:lnTo>
                  <a:close/>
                </a:path>
              </a:pathLst>
            </a:custGeom>
            <a:solidFill>
              <a:srgbClr val="F95F19"/>
            </a:solidFill>
          </p:spPr>
        </p:sp>
        <p:sp>
          <p:nvSpPr>
            <p:cNvPr id="4" name="TextBox 4"/>
            <p:cNvSpPr txBox="1"/>
            <p:nvPr/>
          </p:nvSpPr>
          <p:spPr>
            <a:xfrm>
              <a:off x="0" y="9525"/>
              <a:ext cx="1031159" cy="107494"/>
            </a:xfrm>
            <a:prstGeom prst="rect">
              <a:avLst/>
            </a:prstGeom>
          </p:spPr>
          <p:txBody>
            <a:bodyPr lIns="50800" tIns="50800" rIns="50800" bIns="50800" rtlCol="0" anchor="ctr"/>
            <a:lstStyle/>
            <a:p>
              <a:pPr marL="0" lvl="0" indent="0" algn="ctr">
                <a:lnSpc>
                  <a:spcPts val="2879"/>
                </a:lnSpc>
                <a:spcBef>
                  <a:spcPct val="0"/>
                </a:spcBef>
              </a:pPr>
              <a:r>
                <a:rPr lang="en-US" sz="2400" spc="247">
                  <a:solidFill>
                    <a:srgbClr val="FFFFFF"/>
                  </a:solidFill>
                  <a:latin typeface="Cerebri Heavy Italics"/>
                </a:rPr>
                <a:t>PROCESUL DE ÎNCHIRIERE</a:t>
              </a:r>
            </a:p>
          </p:txBody>
        </p:sp>
      </p:grpSp>
      <p:sp>
        <p:nvSpPr>
          <p:cNvPr id="5" name="AutoShape 5"/>
          <p:cNvSpPr/>
          <p:nvPr/>
        </p:nvSpPr>
        <p:spPr>
          <a:xfrm>
            <a:off x="9144000" y="1028700"/>
            <a:ext cx="3877603" cy="0"/>
          </a:xfrm>
          <a:prstGeom prst="line">
            <a:avLst/>
          </a:prstGeom>
          <a:ln w="38100" cap="flat">
            <a:solidFill>
              <a:srgbClr val="F95F19"/>
            </a:solidFill>
            <a:prstDash val="solid"/>
            <a:headEnd type="none" w="sm" len="sm"/>
            <a:tailEnd type="none" w="sm" len="sm"/>
          </a:ln>
        </p:spPr>
      </p:sp>
      <p:sp>
        <p:nvSpPr>
          <p:cNvPr id="6" name="AutoShape 6"/>
          <p:cNvSpPr/>
          <p:nvPr/>
        </p:nvSpPr>
        <p:spPr>
          <a:xfrm>
            <a:off x="14716" y="9666559"/>
            <a:ext cx="3048833" cy="0"/>
          </a:xfrm>
          <a:prstGeom prst="line">
            <a:avLst/>
          </a:prstGeom>
          <a:ln w="38100" cap="flat">
            <a:solidFill>
              <a:srgbClr val="F95F19"/>
            </a:solidFill>
            <a:prstDash val="solid"/>
            <a:headEnd type="none" w="sm" len="sm"/>
            <a:tailEnd type="none" w="sm" len="sm"/>
          </a:ln>
        </p:spPr>
      </p:sp>
      <p:sp>
        <p:nvSpPr>
          <p:cNvPr id="7" name="Freeform 7"/>
          <p:cNvSpPr/>
          <p:nvPr/>
        </p:nvSpPr>
        <p:spPr>
          <a:xfrm>
            <a:off x="282737" y="1818020"/>
            <a:ext cx="3948107" cy="6814541"/>
          </a:xfrm>
          <a:custGeom>
            <a:avLst/>
            <a:gdLst/>
            <a:ahLst/>
            <a:cxnLst/>
            <a:rect l="l" t="t" r="r" b="b"/>
            <a:pathLst>
              <a:path w="3948107" h="6814541">
                <a:moveTo>
                  <a:pt x="0" y="0"/>
                </a:moveTo>
                <a:lnTo>
                  <a:pt x="3948107" y="0"/>
                </a:lnTo>
                <a:lnTo>
                  <a:pt x="3948107" y="6814540"/>
                </a:lnTo>
                <a:lnTo>
                  <a:pt x="0" y="6814540"/>
                </a:lnTo>
                <a:lnTo>
                  <a:pt x="0" y="0"/>
                </a:lnTo>
                <a:close/>
              </a:path>
            </a:pathLst>
          </a:custGeom>
          <a:blipFill>
            <a:blip r:embed="rId2"/>
            <a:stretch>
              <a:fillRect/>
            </a:stretch>
          </a:blipFill>
        </p:spPr>
      </p:sp>
      <p:sp>
        <p:nvSpPr>
          <p:cNvPr id="8" name="Freeform 8"/>
          <p:cNvSpPr/>
          <p:nvPr/>
        </p:nvSpPr>
        <p:spPr>
          <a:xfrm>
            <a:off x="7724158" y="1266094"/>
            <a:ext cx="6923961" cy="1811172"/>
          </a:xfrm>
          <a:custGeom>
            <a:avLst/>
            <a:gdLst/>
            <a:ahLst/>
            <a:cxnLst/>
            <a:rect l="l" t="t" r="r" b="b"/>
            <a:pathLst>
              <a:path w="6923961" h="1811172">
                <a:moveTo>
                  <a:pt x="0" y="0"/>
                </a:moveTo>
                <a:lnTo>
                  <a:pt x="6923961" y="0"/>
                </a:lnTo>
                <a:lnTo>
                  <a:pt x="6923961" y="1811172"/>
                </a:lnTo>
                <a:lnTo>
                  <a:pt x="0" y="1811172"/>
                </a:lnTo>
                <a:lnTo>
                  <a:pt x="0" y="0"/>
                </a:lnTo>
                <a:close/>
              </a:path>
            </a:pathLst>
          </a:custGeom>
          <a:blipFill>
            <a:blip r:embed="rId3"/>
            <a:stretch>
              <a:fillRect/>
            </a:stretch>
          </a:blipFill>
        </p:spPr>
      </p:sp>
      <p:sp>
        <p:nvSpPr>
          <p:cNvPr id="9" name="Freeform 9"/>
          <p:cNvSpPr/>
          <p:nvPr/>
        </p:nvSpPr>
        <p:spPr>
          <a:xfrm>
            <a:off x="4743772" y="4256540"/>
            <a:ext cx="13200161" cy="4559343"/>
          </a:xfrm>
          <a:custGeom>
            <a:avLst/>
            <a:gdLst/>
            <a:ahLst/>
            <a:cxnLst/>
            <a:rect l="l" t="t" r="r" b="b"/>
            <a:pathLst>
              <a:path w="13200161" h="4559343">
                <a:moveTo>
                  <a:pt x="0" y="0"/>
                </a:moveTo>
                <a:lnTo>
                  <a:pt x="13200160" y="0"/>
                </a:lnTo>
                <a:lnTo>
                  <a:pt x="13200160" y="4559344"/>
                </a:lnTo>
                <a:lnTo>
                  <a:pt x="0" y="4559344"/>
                </a:lnTo>
                <a:lnTo>
                  <a:pt x="0" y="0"/>
                </a:lnTo>
                <a:close/>
              </a:path>
            </a:pathLst>
          </a:custGeom>
          <a:blipFill>
            <a:blip r:embed="rId4"/>
            <a:stretch>
              <a:fillRect/>
            </a:stretch>
          </a:blipFill>
        </p:spPr>
      </p:sp>
      <p:sp>
        <p:nvSpPr>
          <p:cNvPr id="10" name="AutoShape 10"/>
          <p:cNvSpPr/>
          <p:nvPr/>
        </p:nvSpPr>
        <p:spPr>
          <a:xfrm>
            <a:off x="8622622" y="7264221"/>
            <a:ext cx="8636678" cy="0"/>
          </a:xfrm>
          <a:prstGeom prst="line">
            <a:avLst/>
          </a:prstGeom>
          <a:ln w="38100" cap="flat">
            <a:solidFill>
              <a:srgbClr val="F95F19"/>
            </a:solidFill>
            <a:prstDash val="solid"/>
            <a:headEnd type="none" w="sm" len="sm"/>
            <a:tailEnd type="none" w="sm" len="sm"/>
          </a:ln>
        </p:spPr>
      </p:sp>
      <p:sp>
        <p:nvSpPr>
          <p:cNvPr id="11" name="AutoShape 11"/>
          <p:cNvSpPr/>
          <p:nvPr/>
        </p:nvSpPr>
        <p:spPr>
          <a:xfrm>
            <a:off x="8604078" y="6799396"/>
            <a:ext cx="8655222" cy="0"/>
          </a:xfrm>
          <a:prstGeom prst="line">
            <a:avLst/>
          </a:prstGeom>
          <a:ln w="38100" cap="flat">
            <a:solidFill>
              <a:srgbClr val="F95F19"/>
            </a:solidFill>
            <a:prstDash val="solid"/>
            <a:headEnd type="none" w="sm" len="sm"/>
            <a:tailEnd type="none" w="sm" len="sm"/>
          </a:ln>
        </p:spPr>
      </p:sp>
      <p:sp>
        <p:nvSpPr>
          <p:cNvPr id="12" name="AutoShape 12"/>
          <p:cNvSpPr/>
          <p:nvPr/>
        </p:nvSpPr>
        <p:spPr>
          <a:xfrm>
            <a:off x="8622622" y="6803756"/>
            <a:ext cx="0" cy="460465"/>
          </a:xfrm>
          <a:prstGeom prst="line">
            <a:avLst/>
          </a:prstGeom>
          <a:ln w="38100" cap="flat">
            <a:solidFill>
              <a:srgbClr val="F95F19"/>
            </a:solidFill>
            <a:prstDash val="solid"/>
            <a:headEnd type="none" w="sm" len="sm"/>
            <a:tailEnd type="none" w="sm" len="sm"/>
          </a:ln>
        </p:spPr>
      </p:sp>
      <p:sp>
        <p:nvSpPr>
          <p:cNvPr id="13" name="AutoShape 13"/>
          <p:cNvSpPr/>
          <p:nvPr/>
        </p:nvSpPr>
        <p:spPr>
          <a:xfrm>
            <a:off x="17278350" y="6803756"/>
            <a:ext cx="0" cy="460465"/>
          </a:xfrm>
          <a:prstGeom prst="line">
            <a:avLst/>
          </a:prstGeom>
          <a:ln w="38100" cap="flat">
            <a:solidFill>
              <a:srgbClr val="F95F19"/>
            </a:solidFill>
            <a:prstDash val="solid"/>
            <a:headEnd type="none" w="sm" len="sm"/>
            <a:tailEnd type="none" w="sm" len="sm"/>
          </a:ln>
        </p:spPr>
      </p:sp>
      <p:grpSp>
        <p:nvGrpSpPr>
          <p:cNvPr id="14" name="Group 14"/>
          <p:cNvGrpSpPr/>
          <p:nvPr/>
        </p:nvGrpSpPr>
        <p:grpSpPr>
          <a:xfrm>
            <a:off x="14716" y="8815884"/>
            <a:ext cx="783377" cy="7833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1</a:t>
              </a:r>
            </a:p>
          </p:txBody>
        </p:sp>
      </p:grpSp>
      <p:grpSp>
        <p:nvGrpSpPr>
          <p:cNvPr id="17" name="Group 17"/>
          <p:cNvGrpSpPr/>
          <p:nvPr/>
        </p:nvGrpSpPr>
        <p:grpSpPr>
          <a:xfrm>
            <a:off x="7938918" y="264373"/>
            <a:ext cx="783377" cy="7833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2</a:t>
              </a:r>
            </a:p>
          </p:txBody>
        </p:sp>
      </p:grpSp>
      <p:grpSp>
        <p:nvGrpSpPr>
          <p:cNvPr id="20" name="Group 20"/>
          <p:cNvGrpSpPr/>
          <p:nvPr/>
        </p:nvGrpSpPr>
        <p:grpSpPr>
          <a:xfrm>
            <a:off x="16862630" y="3304937"/>
            <a:ext cx="793341" cy="79334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5F19"/>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119"/>
                </a:lnSpc>
              </a:pPr>
              <a:r>
                <a:rPr lang="en-US" sz="2599">
                  <a:solidFill>
                    <a:srgbClr val="000000"/>
                  </a:solidFill>
                  <a:latin typeface="Cerebri Heavy Italics"/>
                </a:rPr>
                <a:t>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EEA164E-6F6A-446D-A192-F76F20A23087}"/>
              </a:ext>
            </a:extLst>
          </p:cNvPr>
          <p:cNvPicPr>
            <a:picLocks noChangeAspect="1"/>
          </p:cNvPicPr>
          <p:nvPr/>
        </p:nvPicPr>
        <p:blipFill>
          <a:blip r:embed="rId2"/>
          <a:stretch>
            <a:fillRect/>
          </a:stretch>
        </p:blipFill>
        <p:spPr>
          <a:xfrm>
            <a:off x="-29818" y="1"/>
            <a:ext cx="18317817" cy="10287000"/>
          </a:xfrm>
          <a:prstGeom prst="rect">
            <a:avLst/>
          </a:prstGeom>
        </p:spPr>
      </p:pic>
      <p:grpSp>
        <p:nvGrpSpPr>
          <p:cNvPr id="25" name="Group 2">
            <a:extLst>
              <a:ext uri="{FF2B5EF4-FFF2-40B4-BE49-F238E27FC236}">
                <a16:creationId xmlns:a16="http://schemas.microsoft.com/office/drawing/2014/main" id="{E201A773-CC1B-474A-AFA0-59B95E945ED4}"/>
              </a:ext>
            </a:extLst>
          </p:cNvPr>
          <p:cNvGrpSpPr/>
          <p:nvPr/>
        </p:nvGrpSpPr>
        <p:grpSpPr>
          <a:xfrm>
            <a:off x="282737" y="243587"/>
            <a:ext cx="5561622" cy="631149"/>
            <a:chOff x="0" y="0"/>
            <a:chExt cx="1031159" cy="117019"/>
          </a:xfrm>
        </p:grpSpPr>
        <p:sp>
          <p:nvSpPr>
            <p:cNvPr id="26" name="Freeform 3">
              <a:extLst>
                <a:ext uri="{FF2B5EF4-FFF2-40B4-BE49-F238E27FC236}">
                  <a16:creationId xmlns:a16="http://schemas.microsoft.com/office/drawing/2014/main" id="{F68C0E0D-483A-4F28-867F-04D64D43106D}"/>
                </a:ext>
              </a:extLst>
            </p:cNvPr>
            <p:cNvSpPr/>
            <p:nvPr/>
          </p:nvSpPr>
          <p:spPr>
            <a:xfrm>
              <a:off x="0" y="0"/>
              <a:ext cx="1031159" cy="117019"/>
            </a:xfrm>
            <a:custGeom>
              <a:avLst/>
              <a:gdLst/>
              <a:ahLst/>
              <a:cxnLst/>
              <a:rect l="l" t="t" r="r" b="b"/>
              <a:pathLst>
                <a:path w="1031159" h="117019">
                  <a:moveTo>
                    <a:pt x="0" y="0"/>
                  </a:moveTo>
                  <a:lnTo>
                    <a:pt x="1031159" y="0"/>
                  </a:lnTo>
                  <a:lnTo>
                    <a:pt x="1031159" y="117019"/>
                  </a:lnTo>
                  <a:lnTo>
                    <a:pt x="0" y="117019"/>
                  </a:lnTo>
                  <a:close/>
                </a:path>
              </a:pathLst>
            </a:custGeom>
            <a:solidFill>
              <a:srgbClr val="F95F19"/>
            </a:solidFill>
          </p:spPr>
        </p:sp>
        <p:sp>
          <p:nvSpPr>
            <p:cNvPr id="27" name="TextBox 4">
              <a:extLst>
                <a:ext uri="{FF2B5EF4-FFF2-40B4-BE49-F238E27FC236}">
                  <a16:creationId xmlns:a16="http://schemas.microsoft.com/office/drawing/2014/main" id="{60056CBC-2F2D-429D-8F0A-C898F3DD97E1}"/>
                </a:ext>
              </a:extLst>
            </p:cNvPr>
            <p:cNvSpPr txBox="1"/>
            <p:nvPr/>
          </p:nvSpPr>
          <p:spPr>
            <a:xfrm>
              <a:off x="0" y="9525"/>
              <a:ext cx="1031159" cy="107494"/>
            </a:xfrm>
            <a:prstGeom prst="rect">
              <a:avLst/>
            </a:prstGeom>
          </p:spPr>
          <p:txBody>
            <a:bodyPr lIns="50800" tIns="50800" rIns="50800" bIns="50800" rtlCol="0" anchor="ctr"/>
            <a:lstStyle/>
            <a:p>
              <a:pPr marL="0" lvl="0" indent="0" algn="ctr">
                <a:lnSpc>
                  <a:spcPts val="2879"/>
                </a:lnSpc>
                <a:spcBef>
                  <a:spcPct val="0"/>
                </a:spcBef>
              </a:pPr>
              <a:r>
                <a:rPr lang="en-US" sz="2400" spc="247" dirty="0">
                  <a:solidFill>
                    <a:srgbClr val="FFFFFF"/>
                  </a:solidFill>
                  <a:latin typeface="Cerebri Heavy Italics"/>
                </a:rPr>
                <a:t>NOTIFICARE AREND</a:t>
              </a:r>
              <a:r>
                <a:rPr lang="ro-RO" sz="2400" spc="247" dirty="0">
                  <a:solidFill>
                    <a:srgbClr val="FFFFFF"/>
                  </a:solidFill>
                  <a:latin typeface="Cerebri Heavy Italics"/>
                </a:rPr>
                <a:t>Ă</a:t>
              </a:r>
              <a:endParaRPr lang="en-US" sz="2400" spc="247" dirty="0">
                <a:solidFill>
                  <a:srgbClr val="FFFFFF"/>
                </a:solidFill>
                <a:latin typeface="Cerebri Heavy Italics"/>
              </a:endParaRPr>
            </a:p>
          </p:txBody>
        </p:sp>
      </p:grpSp>
      <p:pic>
        <p:nvPicPr>
          <p:cNvPr id="31" name="Picture 30">
            <a:extLst>
              <a:ext uri="{FF2B5EF4-FFF2-40B4-BE49-F238E27FC236}">
                <a16:creationId xmlns:a16="http://schemas.microsoft.com/office/drawing/2014/main" id="{D7010F00-F6DA-47D2-B3E6-40B58AD72D12}"/>
              </a:ext>
            </a:extLst>
          </p:cNvPr>
          <p:cNvPicPr>
            <a:picLocks noChangeAspect="1"/>
          </p:cNvPicPr>
          <p:nvPr/>
        </p:nvPicPr>
        <p:blipFill>
          <a:blip r:embed="rId3"/>
          <a:stretch>
            <a:fillRect/>
          </a:stretch>
        </p:blipFill>
        <p:spPr>
          <a:xfrm>
            <a:off x="2537790" y="1360561"/>
            <a:ext cx="13182600" cy="8440615"/>
          </a:xfrm>
          <a:prstGeom prst="rect">
            <a:avLst/>
          </a:prstGeom>
        </p:spPr>
      </p:pic>
    </p:spTree>
    <p:extLst>
      <p:ext uri="{BB962C8B-B14F-4D97-AF65-F5344CB8AC3E}">
        <p14:creationId xmlns:p14="http://schemas.microsoft.com/office/powerpoint/2010/main" val="281497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B1D"/>
        </a:solidFill>
        <a:effectLst/>
      </p:bgPr>
    </p:bg>
    <p:spTree>
      <p:nvGrpSpPr>
        <p:cNvPr id="1" name=""/>
        <p:cNvGrpSpPr/>
        <p:nvPr/>
      </p:nvGrpSpPr>
      <p:grpSpPr>
        <a:xfrm>
          <a:off x="0" y="0"/>
          <a:ext cx="0" cy="0"/>
          <a:chOff x="0" y="0"/>
          <a:chExt cx="0" cy="0"/>
        </a:xfrm>
      </p:grpSpPr>
      <p:sp>
        <p:nvSpPr>
          <p:cNvPr id="2" name="AutoShape 2"/>
          <p:cNvSpPr/>
          <p:nvPr/>
        </p:nvSpPr>
        <p:spPr>
          <a:xfrm flipV="1">
            <a:off x="4895365" y="9258300"/>
            <a:ext cx="12714386" cy="19050"/>
          </a:xfrm>
          <a:prstGeom prst="line">
            <a:avLst/>
          </a:prstGeom>
          <a:ln w="38100" cap="flat">
            <a:solidFill>
              <a:srgbClr val="F95F19"/>
            </a:solidFill>
            <a:prstDash val="solid"/>
            <a:headEnd type="none" w="sm" len="sm"/>
            <a:tailEnd type="none" w="sm" len="sm"/>
          </a:ln>
        </p:spPr>
      </p:sp>
      <p:sp>
        <p:nvSpPr>
          <p:cNvPr id="3" name="AutoShape 3"/>
          <p:cNvSpPr/>
          <p:nvPr/>
        </p:nvSpPr>
        <p:spPr>
          <a:xfrm>
            <a:off x="0" y="1028700"/>
            <a:ext cx="3048833" cy="0"/>
          </a:xfrm>
          <a:prstGeom prst="line">
            <a:avLst/>
          </a:prstGeom>
          <a:ln w="38100" cap="flat">
            <a:solidFill>
              <a:srgbClr val="F95F19"/>
            </a:solidFill>
            <a:prstDash val="solid"/>
            <a:headEnd type="none" w="sm" len="sm"/>
            <a:tailEnd type="none" w="sm" len="sm"/>
          </a:ln>
        </p:spPr>
      </p:sp>
      <p:sp>
        <p:nvSpPr>
          <p:cNvPr id="4" name="Freeform 4"/>
          <p:cNvSpPr/>
          <p:nvPr/>
        </p:nvSpPr>
        <p:spPr>
          <a:xfrm>
            <a:off x="391303" y="1695224"/>
            <a:ext cx="3666666" cy="6576512"/>
          </a:xfrm>
          <a:custGeom>
            <a:avLst/>
            <a:gdLst/>
            <a:ahLst/>
            <a:cxnLst/>
            <a:rect l="l" t="t" r="r" b="b"/>
            <a:pathLst>
              <a:path w="3666666" h="6576512">
                <a:moveTo>
                  <a:pt x="0" y="0"/>
                </a:moveTo>
                <a:lnTo>
                  <a:pt x="3666666" y="0"/>
                </a:lnTo>
                <a:lnTo>
                  <a:pt x="3666666" y="6576512"/>
                </a:lnTo>
                <a:lnTo>
                  <a:pt x="0" y="6576512"/>
                </a:lnTo>
                <a:lnTo>
                  <a:pt x="0" y="0"/>
                </a:lnTo>
                <a:close/>
              </a:path>
            </a:pathLst>
          </a:custGeom>
          <a:blipFill>
            <a:blip r:embed="rId2"/>
            <a:stretch>
              <a:fillRect/>
            </a:stretch>
          </a:blipFill>
        </p:spPr>
      </p:sp>
      <p:sp>
        <p:nvSpPr>
          <p:cNvPr id="5" name="Freeform 5"/>
          <p:cNvSpPr/>
          <p:nvPr/>
        </p:nvSpPr>
        <p:spPr>
          <a:xfrm>
            <a:off x="5787081" y="1293613"/>
            <a:ext cx="10839959" cy="7699774"/>
          </a:xfrm>
          <a:custGeom>
            <a:avLst/>
            <a:gdLst/>
            <a:ahLst/>
            <a:cxnLst/>
            <a:rect l="l" t="t" r="r" b="b"/>
            <a:pathLst>
              <a:path w="10839959" h="7699774">
                <a:moveTo>
                  <a:pt x="0" y="0"/>
                </a:moveTo>
                <a:lnTo>
                  <a:pt x="10839959" y="0"/>
                </a:lnTo>
                <a:lnTo>
                  <a:pt x="10839959" y="7699774"/>
                </a:lnTo>
                <a:lnTo>
                  <a:pt x="0" y="7699774"/>
                </a:lnTo>
                <a:lnTo>
                  <a:pt x="0" y="0"/>
                </a:lnTo>
                <a:close/>
              </a:path>
            </a:pathLst>
          </a:custGeom>
          <a:blipFill>
            <a:blip r:embed="rId3"/>
            <a:stretch>
              <a:fillRect/>
            </a:stretch>
          </a:blipFill>
        </p:spPr>
      </p:sp>
      <p:sp>
        <p:nvSpPr>
          <p:cNvPr id="6" name="TextBox 6"/>
          <p:cNvSpPr txBox="1"/>
          <p:nvPr/>
        </p:nvSpPr>
        <p:spPr>
          <a:xfrm>
            <a:off x="490741" y="8412480"/>
            <a:ext cx="3567228" cy="1653540"/>
          </a:xfrm>
          <a:prstGeom prst="rect">
            <a:avLst/>
          </a:prstGeom>
        </p:spPr>
        <p:txBody>
          <a:bodyPr lIns="0" tIns="0" rIns="0" bIns="0" rtlCol="0" anchor="t">
            <a:spAutoFit/>
          </a:bodyPr>
          <a:lstStyle/>
          <a:p>
            <a:pPr marL="518162" lvl="1" indent="-259081" algn="ctr">
              <a:lnSpc>
                <a:spcPts val="3360"/>
              </a:lnSpc>
              <a:buFont typeface="Arial"/>
              <a:buChar char="•"/>
            </a:pPr>
            <a:r>
              <a:rPr lang="en-US" sz="2400">
                <a:solidFill>
                  <a:srgbClr val="FFFFFF"/>
                </a:solidFill>
                <a:latin typeface="Cerebri Heavy Italics"/>
              </a:rPr>
              <a:t>ACTUALIZARE STATUT VEHICUL,</a:t>
            </a:r>
          </a:p>
          <a:p>
            <a:pPr algn="ctr">
              <a:lnSpc>
                <a:spcPts val="3360"/>
              </a:lnSpc>
            </a:pPr>
            <a:endParaRPr lang="en-US" sz="2400">
              <a:solidFill>
                <a:srgbClr val="FFFFFF"/>
              </a:solidFill>
              <a:latin typeface="Cerebri Heavy Italics"/>
            </a:endParaRPr>
          </a:p>
          <a:p>
            <a:pPr marL="518162" lvl="1" indent="-259081" algn="ctr">
              <a:lnSpc>
                <a:spcPts val="3360"/>
              </a:lnSpc>
              <a:buFont typeface="Arial"/>
              <a:buChar char="•"/>
            </a:pPr>
            <a:r>
              <a:rPr lang="en-US" sz="2400">
                <a:solidFill>
                  <a:srgbClr val="FFFFFF"/>
                </a:solidFill>
                <a:latin typeface="Cerebri Heavy Italics"/>
              </a:rPr>
              <a:t>ȘTERGERE VEHICUL</a:t>
            </a:r>
          </a:p>
        </p:txBody>
      </p:sp>
      <p:sp>
        <p:nvSpPr>
          <p:cNvPr id="7" name="TextBox 7"/>
          <p:cNvSpPr txBox="1"/>
          <p:nvPr/>
        </p:nvSpPr>
        <p:spPr>
          <a:xfrm>
            <a:off x="-633051" y="312339"/>
            <a:ext cx="4204278" cy="535386"/>
          </a:xfrm>
          <a:prstGeom prst="rect">
            <a:avLst/>
          </a:prstGeom>
        </p:spPr>
        <p:txBody>
          <a:bodyPr lIns="0" tIns="0" rIns="0" bIns="0" rtlCol="0" anchor="t">
            <a:spAutoFit/>
          </a:bodyPr>
          <a:lstStyle/>
          <a:p>
            <a:pPr marL="0" lvl="0" indent="0" algn="ctr">
              <a:lnSpc>
                <a:spcPts val="4232"/>
              </a:lnSpc>
              <a:spcBef>
                <a:spcPct val="0"/>
              </a:spcBef>
            </a:pPr>
            <a:r>
              <a:rPr lang="en-US" sz="3526">
                <a:solidFill>
                  <a:srgbClr val="FFFFFF"/>
                </a:solidFill>
                <a:latin typeface="Cerebri Heavy Italics"/>
              </a:rPr>
              <a:t> ADMIN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180</Words>
  <Application>Microsoft Office PowerPoint</Application>
  <PresentationFormat>Custom</PresentationFormat>
  <Paragraphs>43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Cerebri</vt:lpstr>
      <vt:lpstr>Calibri</vt:lpstr>
      <vt:lpstr>Cerebri Bold Italics</vt:lpstr>
      <vt:lpstr>Cerebri Heavy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Luxury Rental Car</dc:title>
  <dc:creator>Catalin Popa</dc:creator>
  <cp:lastModifiedBy>Catalin Popa</cp:lastModifiedBy>
  <cp:revision>7</cp:revision>
  <dcterms:created xsi:type="dcterms:W3CDTF">2006-08-16T00:00:00Z</dcterms:created>
  <dcterms:modified xsi:type="dcterms:W3CDTF">2024-05-23T07:38:28Z</dcterms:modified>
  <dc:identifier>DAGF9lD8jo0</dc:identifier>
</cp:coreProperties>
</file>